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8"/>
  </p:notesMasterIdLst>
  <p:sldIdLst>
    <p:sldId id="256" r:id="rId2"/>
    <p:sldId id="257" r:id="rId3"/>
    <p:sldId id="259" r:id="rId4"/>
    <p:sldId id="260" r:id="rId5"/>
    <p:sldId id="261" r:id="rId6"/>
    <p:sldId id="262" r:id="rId7"/>
    <p:sldId id="263" r:id="rId8"/>
    <p:sldId id="286" r:id="rId9"/>
    <p:sldId id="267" r:id="rId10"/>
    <p:sldId id="269" r:id="rId11"/>
    <p:sldId id="270" r:id="rId12"/>
    <p:sldId id="271" r:id="rId13"/>
    <p:sldId id="272" r:id="rId14"/>
    <p:sldId id="273" r:id="rId15"/>
    <p:sldId id="274" r:id="rId16"/>
    <p:sldId id="275" r:id="rId17"/>
    <p:sldId id="276" r:id="rId18"/>
    <p:sldId id="277" r:id="rId19"/>
    <p:sldId id="278" r:id="rId20"/>
    <p:sldId id="280" r:id="rId21"/>
    <p:sldId id="281" r:id="rId22"/>
    <p:sldId id="282" r:id="rId23"/>
    <p:sldId id="283" r:id="rId24"/>
    <p:sldId id="284" r:id="rId25"/>
    <p:sldId id="285" r:id="rId26"/>
    <p:sldId id="287" r:id="rId27"/>
  </p:sldIdLst>
  <p:sldSz cx="18288000" cy="10287000"/>
  <p:notesSz cx="6858000" cy="9144000"/>
  <p:embeddedFontLst>
    <p:embeddedFont>
      <p:font typeface="Arimo" panose="020B0604020202020204" pitchFamily="34" charset="0"/>
      <p:regular r:id="rId29"/>
      <p:bold r:id="rId30"/>
      <p:italic r:id="rId31"/>
      <p:boldItalic r:id="rId32"/>
    </p:embeddedFont>
    <p:embeddedFont>
      <p:font typeface="Calibri" panose="020F0502020204030204"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hLbWlEZYeceGzVhCsfeyvGDrdfO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6"/>
    <p:restoredTop sz="65721"/>
  </p:normalViewPr>
  <p:slideViewPr>
    <p:cSldViewPr snapToGrid="0">
      <p:cViewPr varScale="1">
        <p:scale>
          <a:sx n="47" d="100"/>
          <a:sy n="47" d="100"/>
        </p:scale>
        <p:origin x="1960" y="23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6.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it-IT"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62" name="Google Shape;26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76" name="Google Shape;27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0" name="Google Shape;29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03" name="Google Shape;30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17" name="Google Shape;31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41" name="Google Shape;34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5" name="Google Shape;35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68" name="Google Shape;36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83" name="Google Shape;38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96" name="Google Shape;39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5" name="Google Shape;425;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8" name="Google Shape;43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51" name="Google Shape;451;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64" name="Google Shape;464;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77" name="Google Shape;477;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90" name="Google Shape;49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90" name="Google Shape;49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7725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
        <p:nvSpPr>
          <p:cNvPr id="124" name="Google Shape;12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37" name="Google Shape;13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52" name="Google Shape;15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6" name="Google Shape;1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80" name="Google Shape;18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a:extLst>
            <a:ext uri="{FF2B5EF4-FFF2-40B4-BE49-F238E27FC236}">
              <a16:creationId xmlns:a16="http://schemas.microsoft.com/office/drawing/2014/main" id="{BF569A62-F752-961E-0E6D-996F49DDAA64}"/>
            </a:ext>
          </a:extLst>
        </p:cNvPr>
        <p:cNvGrpSpPr/>
        <p:nvPr/>
      </p:nvGrpSpPr>
      <p:grpSpPr>
        <a:xfrm>
          <a:off x="0" y="0"/>
          <a:ext cx="0" cy="0"/>
          <a:chOff x="0" y="0"/>
          <a:chExt cx="0" cy="0"/>
        </a:xfrm>
      </p:grpSpPr>
      <p:sp>
        <p:nvSpPr>
          <p:cNvPr id="193" name="Google Shape;193;p9:notes">
            <a:extLst>
              <a:ext uri="{FF2B5EF4-FFF2-40B4-BE49-F238E27FC236}">
                <a16:creationId xmlns:a16="http://schemas.microsoft.com/office/drawing/2014/main" id="{DCC2DB75-222D-5752-7114-9290BAD7A5C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94" name="Google Shape;194;p9:notes">
            <a:extLst>
              <a:ext uri="{FF2B5EF4-FFF2-40B4-BE49-F238E27FC236}">
                <a16:creationId xmlns:a16="http://schemas.microsoft.com/office/drawing/2014/main" id="{12996989-E57F-AFCD-434A-6B2F6D5F14E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47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IE" noProof="0" dirty="0"/>
          </a:p>
        </p:txBody>
      </p:sp>
      <p:sp>
        <p:nvSpPr>
          <p:cNvPr id="234" name="Google Shape;23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3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3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49"/>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9"/>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4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4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4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4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43"/>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43"/>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4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4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4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4"/>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44"/>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4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44"/>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4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4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46"/>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6"/>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46"/>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4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47"/>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7"/>
          <p:cNvSpPr>
            <a:spLocks noGrp="1"/>
          </p:cNvSpPr>
          <p:nvPr>
            <p:ph type="pic" idx="2"/>
          </p:nvPr>
        </p:nvSpPr>
        <p:spPr>
          <a:xfrm>
            <a:off x="1792288" y="612775"/>
            <a:ext cx="5486400" cy="4114800"/>
          </a:xfrm>
          <a:prstGeom prst="rect">
            <a:avLst/>
          </a:prstGeom>
          <a:noFill/>
          <a:ln>
            <a:noFill/>
          </a:ln>
        </p:spPr>
      </p:sp>
      <p:sp>
        <p:nvSpPr>
          <p:cNvPr id="64" name="Google Shape;64;p47"/>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4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4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8"/>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4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3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9.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7" name="Google Shape;87;p1"/>
          <p:cNvSpPr/>
          <p:nvPr/>
        </p:nvSpPr>
        <p:spPr>
          <a:xfrm>
            <a:off x="13923397" y="7398521"/>
            <a:ext cx="4672957" cy="3178735"/>
          </a:xfrm>
          <a:custGeom>
            <a:avLst/>
            <a:gdLst/>
            <a:ahLst/>
            <a:cxnLst/>
            <a:rect l="l" t="t" r="r" b="b"/>
            <a:pathLst>
              <a:path w="4672957" h="3178735" extrusionOk="0">
                <a:moveTo>
                  <a:pt x="0" y="0"/>
                </a:moveTo>
                <a:lnTo>
                  <a:pt x="4672956" y="0"/>
                </a:lnTo>
                <a:lnTo>
                  <a:pt x="4672956" y="3178735"/>
                </a:lnTo>
                <a:lnTo>
                  <a:pt x="0" y="3178735"/>
                </a:lnTo>
                <a:lnTo>
                  <a:pt x="0" y="0"/>
                </a:lnTo>
                <a:close/>
              </a:path>
            </a:pathLst>
          </a:custGeom>
          <a:blipFill rotWithShape="1">
            <a:blip r:embed="rId3">
              <a:alphaModFix/>
            </a:blip>
            <a:stretch>
              <a:fillRect t="-7" b="-6"/>
            </a:stretch>
          </a:blipFill>
          <a:ln>
            <a:noFill/>
          </a:ln>
        </p:spPr>
        <p:txBody>
          <a:bodyPr/>
          <a:lstStyle/>
          <a:p>
            <a:endParaRPr lang="it-IT"/>
          </a:p>
        </p:txBody>
      </p:sp>
      <p:sp>
        <p:nvSpPr>
          <p:cNvPr id="88" name="Google Shape;88;p1"/>
          <p:cNvSpPr/>
          <p:nvPr/>
        </p:nvSpPr>
        <p:spPr>
          <a:xfrm>
            <a:off x="-1426213" y="-1049552"/>
            <a:ext cx="6451636" cy="4006606"/>
          </a:xfrm>
          <a:custGeom>
            <a:avLst/>
            <a:gdLst/>
            <a:ahLst/>
            <a:cxnLst/>
            <a:rect l="l" t="t" r="r" b="b"/>
            <a:pathLst>
              <a:path w="6451636" h="4006606" extrusionOk="0">
                <a:moveTo>
                  <a:pt x="0" y="0"/>
                </a:moveTo>
                <a:lnTo>
                  <a:pt x="6451636" y="0"/>
                </a:lnTo>
                <a:lnTo>
                  <a:pt x="6451636" y="4006606"/>
                </a:lnTo>
                <a:lnTo>
                  <a:pt x="0" y="4006606"/>
                </a:lnTo>
                <a:lnTo>
                  <a:pt x="0" y="0"/>
                </a:lnTo>
                <a:close/>
              </a:path>
            </a:pathLst>
          </a:custGeom>
          <a:blipFill rotWithShape="1">
            <a:blip r:embed="rId4">
              <a:alphaModFix/>
            </a:blip>
            <a:stretch>
              <a:fillRect/>
            </a:stretch>
          </a:blipFill>
          <a:ln>
            <a:noFill/>
          </a:ln>
        </p:spPr>
        <p:txBody>
          <a:bodyPr/>
          <a:lstStyle/>
          <a:p>
            <a:endParaRPr lang="it-IT"/>
          </a:p>
        </p:txBody>
      </p:sp>
      <p:sp>
        <p:nvSpPr>
          <p:cNvPr id="89" name="Google Shape;89;p1"/>
          <p:cNvSpPr/>
          <p:nvPr/>
        </p:nvSpPr>
        <p:spPr>
          <a:xfrm>
            <a:off x="8690679" y="-2564045"/>
            <a:ext cx="3245436" cy="6355509"/>
          </a:xfrm>
          <a:custGeom>
            <a:avLst/>
            <a:gdLst/>
            <a:ahLst/>
            <a:cxnLst/>
            <a:rect l="l" t="t" r="r" b="b"/>
            <a:pathLst>
              <a:path w="3245436" h="6355509" extrusionOk="0">
                <a:moveTo>
                  <a:pt x="0" y="0"/>
                </a:moveTo>
                <a:lnTo>
                  <a:pt x="3245436" y="0"/>
                </a:lnTo>
                <a:lnTo>
                  <a:pt x="3245436" y="6355509"/>
                </a:lnTo>
                <a:lnTo>
                  <a:pt x="0" y="6355509"/>
                </a:lnTo>
                <a:lnTo>
                  <a:pt x="0" y="0"/>
                </a:lnTo>
                <a:close/>
              </a:path>
            </a:pathLst>
          </a:custGeom>
          <a:blipFill rotWithShape="1">
            <a:blip r:embed="rId5">
              <a:alphaModFix/>
            </a:blip>
            <a:stretch>
              <a:fillRect l="-3" r="-2"/>
            </a:stretch>
          </a:blipFill>
          <a:ln>
            <a:noFill/>
          </a:ln>
        </p:spPr>
        <p:txBody>
          <a:bodyPr/>
          <a:lstStyle/>
          <a:p>
            <a:endParaRPr lang="it-IT"/>
          </a:p>
        </p:txBody>
      </p:sp>
      <p:sp>
        <p:nvSpPr>
          <p:cNvPr id="90" name="Google Shape;90;p1"/>
          <p:cNvSpPr/>
          <p:nvPr/>
        </p:nvSpPr>
        <p:spPr>
          <a:xfrm>
            <a:off x="9855322" y="4036686"/>
            <a:ext cx="2601944" cy="2191989"/>
          </a:xfrm>
          <a:custGeom>
            <a:avLst/>
            <a:gdLst/>
            <a:ahLst/>
            <a:cxnLst/>
            <a:rect l="l" t="t" r="r" b="b"/>
            <a:pathLst>
              <a:path w="3469259" h="2922651" extrusionOk="0">
                <a:moveTo>
                  <a:pt x="0" y="0"/>
                </a:moveTo>
                <a:lnTo>
                  <a:pt x="3469259" y="0"/>
                </a:lnTo>
                <a:lnTo>
                  <a:pt x="3469259" y="2922651"/>
                </a:lnTo>
                <a:lnTo>
                  <a:pt x="0" y="2922651"/>
                </a:lnTo>
                <a:close/>
              </a:path>
            </a:pathLst>
          </a:custGeom>
          <a:blipFill rotWithShape="1">
            <a:blip r:embed="rId6">
              <a:alphaModFix/>
            </a:blip>
            <a:stretch>
              <a:fillRect t="-1"/>
            </a:stretch>
          </a:blipFill>
          <a:ln>
            <a:noFill/>
          </a:ln>
        </p:spPr>
        <p:txBody>
          <a:bodyPr/>
          <a:lstStyle/>
          <a:p>
            <a:endParaRPr lang="it-IT"/>
          </a:p>
        </p:txBody>
      </p:sp>
      <p:sp>
        <p:nvSpPr>
          <p:cNvPr id="91" name="Google Shape;91;p1"/>
          <p:cNvSpPr/>
          <p:nvPr/>
        </p:nvSpPr>
        <p:spPr>
          <a:xfrm>
            <a:off x="11499292" y="-1330086"/>
            <a:ext cx="3278124" cy="6367272"/>
          </a:xfrm>
          <a:custGeom>
            <a:avLst/>
            <a:gdLst/>
            <a:ahLst/>
            <a:cxnLst/>
            <a:rect l="l" t="t" r="r" b="b"/>
            <a:pathLst>
              <a:path w="4370832" h="8489696" extrusionOk="0">
                <a:moveTo>
                  <a:pt x="0" y="0"/>
                </a:moveTo>
                <a:lnTo>
                  <a:pt x="4370832" y="0"/>
                </a:lnTo>
                <a:lnTo>
                  <a:pt x="4370832" y="8489696"/>
                </a:lnTo>
                <a:lnTo>
                  <a:pt x="0" y="8489696"/>
                </a:lnTo>
                <a:close/>
              </a:path>
            </a:pathLst>
          </a:custGeom>
          <a:blipFill rotWithShape="1">
            <a:blip r:embed="rId7">
              <a:alphaModFix/>
            </a:blip>
            <a:stretch>
              <a:fillRect l="-12" r="-11"/>
            </a:stretch>
          </a:blipFill>
          <a:ln>
            <a:noFill/>
          </a:ln>
        </p:spPr>
        <p:txBody>
          <a:bodyPr/>
          <a:lstStyle/>
          <a:p>
            <a:endParaRPr lang="it-IT"/>
          </a:p>
        </p:txBody>
      </p:sp>
      <p:sp>
        <p:nvSpPr>
          <p:cNvPr id="92" name="Google Shape;92;p1"/>
          <p:cNvSpPr/>
          <p:nvPr/>
        </p:nvSpPr>
        <p:spPr>
          <a:xfrm>
            <a:off x="14141154" y="-1126715"/>
            <a:ext cx="3100918" cy="6090015"/>
          </a:xfrm>
          <a:custGeom>
            <a:avLst/>
            <a:gdLst/>
            <a:ahLst/>
            <a:cxnLst/>
            <a:rect l="l" t="t" r="r" b="b"/>
            <a:pathLst>
              <a:path w="3100918" h="6090015" extrusionOk="0">
                <a:moveTo>
                  <a:pt x="0" y="0"/>
                </a:moveTo>
                <a:lnTo>
                  <a:pt x="3100918" y="0"/>
                </a:lnTo>
                <a:lnTo>
                  <a:pt x="3100918" y="6090015"/>
                </a:lnTo>
                <a:lnTo>
                  <a:pt x="0" y="6090015"/>
                </a:lnTo>
                <a:lnTo>
                  <a:pt x="0" y="0"/>
                </a:lnTo>
                <a:close/>
              </a:path>
            </a:pathLst>
          </a:custGeom>
          <a:blipFill rotWithShape="1">
            <a:blip r:embed="rId8">
              <a:alphaModFix/>
            </a:blip>
            <a:stretch>
              <a:fillRect l="-8" r="-7"/>
            </a:stretch>
          </a:blipFill>
          <a:ln>
            <a:noFill/>
          </a:ln>
        </p:spPr>
        <p:txBody>
          <a:bodyPr/>
          <a:lstStyle/>
          <a:p>
            <a:endParaRPr lang="it-IT"/>
          </a:p>
        </p:txBody>
      </p:sp>
      <p:sp>
        <p:nvSpPr>
          <p:cNvPr id="93" name="Google Shape;93;p1"/>
          <p:cNvSpPr/>
          <p:nvPr/>
        </p:nvSpPr>
        <p:spPr>
          <a:xfrm>
            <a:off x="2882493" y="1918292"/>
            <a:ext cx="4567675" cy="4527131"/>
          </a:xfrm>
          <a:custGeom>
            <a:avLst/>
            <a:gdLst/>
            <a:ahLst/>
            <a:cxnLst/>
            <a:rect l="l" t="t" r="r" b="b"/>
            <a:pathLst>
              <a:path w="4567675" h="4527131" extrusionOk="0">
                <a:moveTo>
                  <a:pt x="0" y="0"/>
                </a:moveTo>
                <a:lnTo>
                  <a:pt x="4567675" y="0"/>
                </a:lnTo>
                <a:lnTo>
                  <a:pt x="4567675" y="4527131"/>
                </a:lnTo>
                <a:lnTo>
                  <a:pt x="0" y="4527131"/>
                </a:lnTo>
                <a:lnTo>
                  <a:pt x="0" y="0"/>
                </a:lnTo>
                <a:close/>
              </a:path>
            </a:pathLst>
          </a:custGeom>
          <a:blipFill rotWithShape="1">
            <a:blip r:embed="rId9">
              <a:alphaModFix/>
            </a:blip>
            <a:stretch>
              <a:fillRect t="-8" b="-7"/>
            </a:stretch>
          </a:blipFill>
          <a:ln>
            <a:noFill/>
          </a:ln>
        </p:spPr>
        <p:txBody>
          <a:bodyPr/>
          <a:lstStyle/>
          <a:p>
            <a:endParaRPr lang="it-IT"/>
          </a:p>
        </p:txBody>
      </p:sp>
      <p:sp>
        <p:nvSpPr>
          <p:cNvPr id="94" name="Google Shape;94;p1"/>
          <p:cNvSpPr/>
          <p:nvPr/>
        </p:nvSpPr>
        <p:spPr>
          <a:xfrm>
            <a:off x="10250293" y="5398161"/>
            <a:ext cx="1925159" cy="429630"/>
          </a:xfrm>
          <a:custGeom>
            <a:avLst/>
            <a:gdLst/>
            <a:ahLst/>
            <a:cxnLst/>
            <a:rect l="l" t="t" r="r" b="b"/>
            <a:pathLst>
              <a:path w="1925159" h="429630" extrusionOk="0">
                <a:moveTo>
                  <a:pt x="0" y="0"/>
                </a:moveTo>
                <a:lnTo>
                  <a:pt x="1925159" y="0"/>
                </a:lnTo>
                <a:lnTo>
                  <a:pt x="1925159" y="429629"/>
                </a:lnTo>
                <a:lnTo>
                  <a:pt x="0" y="429629"/>
                </a:lnTo>
                <a:lnTo>
                  <a:pt x="0" y="0"/>
                </a:lnTo>
                <a:close/>
              </a:path>
            </a:pathLst>
          </a:custGeom>
          <a:blipFill rotWithShape="1">
            <a:blip r:embed="rId10">
              <a:alphaModFix/>
            </a:blip>
            <a:stretch>
              <a:fillRect l="-10" r="-9"/>
            </a:stretch>
          </a:blipFill>
          <a:ln>
            <a:noFill/>
          </a:ln>
        </p:spPr>
        <p:txBody>
          <a:bodyPr/>
          <a:lstStyle/>
          <a:p>
            <a:endParaRPr lang="it-IT"/>
          </a:p>
        </p:txBody>
      </p:sp>
      <p:sp>
        <p:nvSpPr>
          <p:cNvPr id="95" name="Google Shape;95;p1"/>
          <p:cNvSpPr txBox="1"/>
          <p:nvPr/>
        </p:nvSpPr>
        <p:spPr>
          <a:xfrm>
            <a:off x="1427221" y="7167708"/>
            <a:ext cx="15814851" cy="609398"/>
          </a:xfrm>
          <a:prstGeom prst="rect">
            <a:avLst/>
          </a:prstGeom>
          <a:noFill/>
          <a:ln>
            <a:noFill/>
          </a:ln>
        </p:spPr>
        <p:txBody>
          <a:bodyPr spcFirstLastPara="1" wrap="square" lIns="0" tIns="0" rIns="0" bIns="0" anchor="t" anchorCtr="0">
            <a:spAutoFit/>
          </a:bodyPr>
          <a:lstStyle/>
          <a:p>
            <a:pPr xmlns:a="http://schemas.openxmlformats.org/drawingml/2006/main">
              <a:lnSpc>
                <a:spcPct val="90000"/>
              </a:lnSpc>
              <a:buSzPts val="4400"/>
            </a:pPr>
            <a:r xmlns:a="http://schemas.openxmlformats.org/drawingml/2006/main">
              <a:rPr lang="es" sz="4400" b="1" dirty="0">
                <a:sym typeface="Arimo"/>
              </a:rPr>
              <a:t>Introducción</a:t>
            </a:r>
            <a:r xmlns:a="http://schemas.openxmlformats.org/drawingml/2006/main">
              <a:rPr lang="es" sz="4400" dirty="0">
                <a:sym typeface="Arimo"/>
              </a:rPr>
              <a:t> </a:t>
            </a:r>
            <a:r xmlns:a="http://schemas.openxmlformats.org/drawingml/2006/main">
              <a:rPr lang="es" sz="4400" b="1" dirty="0">
                <a:sym typeface="Arimo"/>
              </a:rPr>
              <a:t>Trastornos de la alimentación (TA): Clasificación</a:t>
            </a:r>
            <a:endParaRPr xmlns:a="http://schemas.openxmlformats.org/drawingml/2006/main" sz="4400" b="1" dirty="0"/>
          </a:p>
        </p:txBody>
      </p:sp>
      <p:sp>
        <p:nvSpPr>
          <p:cNvPr id="2" name="CasellaDiTesto 1">
            <a:extLst>
              <a:ext uri="{FF2B5EF4-FFF2-40B4-BE49-F238E27FC236}">
                <a16:creationId xmlns:a16="http://schemas.microsoft.com/office/drawing/2014/main" id="{26B19BC6-3713-380D-1E0D-AFE4310626AF}"/>
              </a:ext>
            </a:extLst>
          </p:cNvPr>
          <p:cNvSpPr txBox="1"/>
          <p:nvPr/>
        </p:nvSpPr>
        <p:spPr>
          <a:xfrm>
            <a:off x="1265857" y="8278484"/>
            <a:ext cx="7263458" cy="1703030"/>
          </a:xfrm>
          <a:prstGeom prst="rect">
            <a:avLst/>
          </a:prstGeom>
          <a:noFill/>
        </p:spPr>
        <p:txBody>
          <a:bodyPr wrap="square" rtlCol="0">
            <a:spAutoFit/>
          </a:bodyPr>
          <a:lstStyle/>
          <a:p>
            <a:pPr xmlns:a="http://schemas.openxmlformats.org/drawingml/2006/main" algn="just">
              <a:lnSpc>
                <a:spcPct val="150000"/>
              </a:lnSpc>
            </a:pPr>
            <a:r xmlns:a="http://schemas.openxmlformats.org/drawingml/2006/main">
              <a:rPr lang="es" sz="1800" b="1" dirty="0">
                <a:latin typeface="+mn-lt"/>
              </a:rPr>
              <a:t>Dra. Fabiola </a:t>
            </a:r>
            <a:r xmlns:a="http://schemas.openxmlformats.org/drawingml/2006/main">
              <a:rPr lang="es" sz="1800" b="1" dirty="0" err="1">
                <a:latin typeface="+mn-lt"/>
              </a:rPr>
              <a:t>Panvino</a:t>
            </a:r>
            <a:endParaRPr xmlns:a="http://schemas.openxmlformats.org/drawingml/2006/main" lang="it-IT" sz="1800" b="1" dirty="0">
              <a:latin typeface="+mn-lt"/>
            </a:endParaRPr>
          </a:p>
          <a:p>
            <a:pPr xmlns:a="http://schemas.openxmlformats.org/drawingml/2006/main" algn="just">
              <a:lnSpc>
                <a:spcPct val="150000"/>
              </a:lnSpc>
            </a:pPr>
            <a:r xmlns:a="http://schemas.openxmlformats.org/drawingml/2006/main">
              <a:rPr lang="es" sz="1800" dirty="0">
                <a:latin typeface="+mn-lt"/>
              </a:rPr>
              <a:t>Universidad La Sapienza de Roma</a:t>
            </a:r>
          </a:p>
          <a:p>
            <a:pPr xmlns:a="http://schemas.openxmlformats.org/drawingml/2006/main" algn="just">
              <a:lnSpc>
                <a:spcPct val="150000"/>
              </a:lnSpc>
            </a:pPr>
            <a:r xmlns:a="http://schemas.openxmlformats.org/drawingml/2006/main">
              <a:rPr lang="es" sz="1800" dirty="0" err="1">
                <a:latin typeface="+mn-lt"/>
              </a:rPr>
              <a:t>Residente </a:t>
            </a:r>
            <a:r xmlns:a="http://schemas.openxmlformats.org/drawingml/2006/main">
              <a:rPr lang="es" sz="1800" dirty="0">
                <a:latin typeface="+mn-lt"/>
              </a:rPr>
              <a:t>de MD </a:t>
            </a:r>
            <a:r xmlns:a="http://schemas.openxmlformats.org/drawingml/2006/main">
              <a:rPr lang="es" sz="1800" dirty="0">
                <a:latin typeface="+mn-lt"/>
              </a:rPr>
              <a:t>en Niños y </a:t>
            </a:r>
            <a:r xmlns:a="http://schemas.openxmlformats.org/drawingml/2006/main">
              <a:rPr lang="es" sz="1800" dirty="0" err="1">
                <a:latin typeface="+mn-lt"/>
              </a:rPr>
              <a:t>Adolescentes</a:t>
            </a:r>
            <a:r xmlns:a="http://schemas.openxmlformats.org/drawingml/2006/main">
              <a:rPr lang="es" sz="1800" dirty="0">
                <a:latin typeface="+mn-lt"/>
              </a:rPr>
              <a:t> </a:t>
            </a:r>
            <a:r xmlns:a="http://schemas.openxmlformats.org/drawingml/2006/main">
              <a:rPr lang="es" sz="1800" dirty="0" err="1">
                <a:latin typeface="+mn-lt"/>
              </a:rPr>
              <a:t>Neuropsiquiatría</a:t>
            </a:r>
            <a:endParaRPr xmlns:a="http://schemas.openxmlformats.org/drawingml/2006/main" lang="it-IT" sz="1800" dirty="0">
              <a:latin typeface="+mn-lt"/>
            </a:endParaRPr>
          </a:p>
          <a:p>
            <a:pPr xmlns:a="http://schemas.openxmlformats.org/drawingml/2006/main" algn="just">
              <a:lnSpc>
                <a:spcPct val="150000"/>
              </a:lnSpc>
            </a:pPr>
            <a:r xmlns:a="http://schemas.openxmlformats.org/drawingml/2006/main">
              <a:rPr lang="es" sz="1800" dirty="0">
                <a:latin typeface="+mn-lt"/>
              </a:rPr>
              <a:t>fabiola.panvino@uniroma1.it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grpSp>
        <p:nvGrpSpPr>
          <p:cNvPr id="264" name="Google Shape;264;p14"/>
          <p:cNvGrpSpPr/>
          <p:nvPr/>
        </p:nvGrpSpPr>
        <p:grpSpPr>
          <a:xfrm>
            <a:off x="-1143" y="9134206"/>
            <a:ext cx="18312195" cy="1166241"/>
            <a:chOff x="-1524" y="-1524"/>
            <a:chExt cx="24416259" cy="1554988"/>
          </a:xfrm>
        </p:grpSpPr>
        <p:sp>
          <p:nvSpPr>
            <p:cNvPr id="265" name="Google Shape;265;p14"/>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66" name="Google Shape;266;p14"/>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7" name="Google Shape;267;p14"/>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68" name="Google Shape;268;p14"/>
          <p:cNvGrpSpPr/>
          <p:nvPr/>
        </p:nvGrpSpPr>
        <p:grpSpPr>
          <a:xfrm rot="-420599">
            <a:off x="3682422" y="9493213"/>
            <a:ext cx="15092934" cy="1652778"/>
            <a:chOff x="-1524" y="-1524"/>
            <a:chExt cx="20123911" cy="2203704"/>
          </a:xfrm>
        </p:grpSpPr>
        <p:sp>
          <p:nvSpPr>
            <p:cNvPr id="269" name="Google Shape;269;p14"/>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70" name="Google Shape;270;p14"/>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1" name="Google Shape;271;p14"/>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72" name="Google Shape;272;p14"/>
          <p:cNvSpPr txBox="1"/>
          <p:nvPr/>
        </p:nvSpPr>
        <p:spPr>
          <a:xfrm>
            <a:off x="2693324" y="202094"/>
            <a:ext cx="14264640" cy="1163395"/>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0000"/>
              </a:lnSpc>
              <a:spcBef>
                <a:spcPts val="0"/>
              </a:spcBef>
              <a:spcAft>
                <a:spcPts val="0"/>
              </a:spcAft>
              <a:buNone/>
            </a:pPr>
            <a:r xmlns:a="http://schemas.openxmlformats.org/drawingml/2006/main">
              <a:rPr lang="es" sz="5400" dirty="0">
                <a:solidFill>
                  <a:srgbClr val="E98E24"/>
                </a:solidFill>
                <a:sym typeface="Calibri"/>
              </a:rPr>
              <a:t>AN: Cómo comienza en la preadolescencia</a:t>
            </a:r>
            <a:endParaRPr xmlns:a="http://schemas.openxmlformats.org/drawingml/2006/main" sz="5400" dirty="0">
              <a:solidFill>
                <a:srgbClr val="E98E24"/>
              </a:solidFill>
            </a:endParaRPr>
          </a:p>
        </p:txBody>
      </p:sp>
      <p:sp>
        <p:nvSpPr>
          <p:cNvPr id="273" name="Google Shape;273;p14"/>
          <p:cNvSpPr txBox="1"/>
          <p:nvPr/>
        </p:nvSpPr>
        <p:spPr>
          <a:xfrm>
            <a:off x="498764" y="2053428"/>
            <a:ext cx="17656232" cy="4524315"/>
          </a:xfrm>
          <a:prstGeom prst="rect">
            <a:avLst/>
          </a:prstGeom>
          <a:noFill/>
          <a:ln>
            <a:noFill/>
          </a:ln>
        </p:spPr>
        <p:txBody>
          <a:bodyPr spcFirstLastPara="1" wrap="square" lIns="0" tIns="0" rIns="0" bIns="0" anchor="t" anchorCtr="0">
            <a:spAutoFit/>
          </a:bodyPr>
          <a:lstStyle/>
          <a:p>
            <a:pPr xmlns:a="http://schemas.openxmlformats.org/drawingml/2006/main"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Los preadolescentes a menudo niegan preocupaciones sobre la forma y el peso corporal, y solo informan falta de apetito o dolor abdominal.</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Mayor presencia de trastornos del neurodesarrollo y/o psicopatología previa (como trastorno evitativo/restrictivo de la ingesta alimentaria, conocido como ARFID, depresión, ansiedad, trastorno obsesivo-compulsivo), mientras que clínicamente presentan una rápida pérdida de peso que les lleva a atención médica más rápidamente.</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Las señales de advertencia pueden incluir crecimiento lento, cambios en el índice de masa corporal (IMC), náuseas repetidas o dolor abdominal.</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Los factores familiares juegan un papel crucial (por ejemplo, patrones relacionales difíciles, control mutuo excesivo, comentarios críticos).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Con frecuencia se denuncian episodios de victimización entre pares.</a:t>
            </a:r>
            <a:endParaRPr xmlns:a="http://schemas.openxmlformats.org/drawingml/2006/main" dirty="0">
              <a:latin typeface="Arial" panose="020B0604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grpSp>
        <p:nvGrpSpPr>
          <p:cNvPr id="278" name="Google Shape;278;p15"/>
          <p:cNvGrpSpPr/>
          <p:nvPr/>
        </p:nvGrpSpPr>
        <p:grpSpPr>
          <a:xfrm>
            <a:off x="-1143" y="9134206"/>
            <a:ext cx="18312195" cy="1166241"/>
            <a:chOff x="-1524" y="-1524"/>
            <a:chExt cx="24416259" cy="1554988"/>
          </a:xfrm>
        </p:grpSpPr>
        <p:sp>
          <p:nvSpPr>
            <p:cNvPr id="279" name="Google Shape;279;p1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80" name="Google Shape;280;p1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1" name="Google Shape;281;p1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82" name="Google Shape;282;p15"/>
          <p:cNvGrpSpPr/>
          <p:nvPr/>
        </p:nvGrpSpPr>
        <p:grpSpPr>
          <a:xfrm rot="-420599">
            <a:off x="3682422" y="9493213"/>
            <a:ext cx="15092934" cy="1652778"/>
            <a:chOff x="-1524" y="-1524"/>
            <a:chExt cx="20123911" cy="2203704"/>
          </a:xfrm>
        </p:grpSpPr>
        <p:sp>
          <p:nvSpPr>
            <p:cNvPr id="283" name="Google Shape;283;p1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84" name="Google Shape;284;p1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5" name="Google Shape;285;p1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86" name="Google Shape;286;p15"/>
          <p:cNvSpPr txBox="1"/>
          <p:nvPr/>
        </p:nvSpPr>
        <p:spPr>
          <a:xfrm>
            <a:off x="1778924" y="2089221"/>
            <a:ext cx="14746778" cy="4707827"/>
          </a:xfrm>
          <a:prstGeom prst="rect">
            <a:avLst/>
          </a:prstGeom>
          <a:noFill/>
          <a:ln>
            <a:noFill/>
          </a:ln>
        </p:spPr>
        <p:txBody>
          <a:bodyPr spcFirstLastPara="1" wrap="square" lIns="0" tIns="0" rIns="0" bIns="0" anchor="t" anchorCtr="0">
            <a:spAutoFit/>
          </a:bodyPr>
          <a:lstStyle/>
          <a:p>
            <a:pPr marL="0" marR="0" lvl="0" indent="0" algn="ctr" rtl="0">
              <a:lnSpc>
                <a:spcPct val="200000"/>
              </a:lnSpc>
              <a:spcBef>
                <a:spcPts val="0"/>
              </a:spcBef>
              <a:spcAft>
                <a:spcPts val="0"/>
              </a:spcAft>
              <a:buNone/>
            </a:pPr>
            <a:endParaRPr sz="1800" b="0" i="0" u="none" strike="noStrike" cap="none" dirty="0">
              <a:solidFill>
                <a:schemeClr val="dk1"/>
              </a:solidFill>
              <a:latin typeface="Calibri"/>
              <a:ea typeface="Calibri"/>
              <a:cs typeface="Calibri"/>
              <a:sym typeface="Calibri"/>
            </a:endParaRPr>
          </a:p>
          <a:p>
            <a:pPr xmlns:a="http://schemas.openxmlformats.org/drawingml/2006/main"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xmlns:a="http://schemas.openxmlformats.org/drawingml/2006/main">
              <a:rPr lang="es" sz="2999" b="0" i="0" u="none" strike="noStrike" cap="none" dirty="0">
                <a:solidFill>
                  <a:srgbClr val="000000"/>
                </a:solidFill>
                <a:latin typeface="Calibri"/>
                <a:ea typeface="Calibri"/>
                <a:cs typeface="Calibri"/>
                <a:sym typeface="Calibri"/>
              </a:rPr>
              <a:t>Adolescentes que participan en danza o deportes competitivos que requieren control del peso y la forma corporal.</a:t>
            </a:r>
            <a:endParaRPr xmlns:a="http://schemas.openxmlformats.org/drawingml/2006/main" dirty="0"/>
          </a:p>
          <a:p>
            <a:pPr xmlns:a="http://schemas.openxmlformats.org/drawingml/2006/main"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xmlns:a="http://schemas.openxmlformats.org/drawingml/2006/main">
              <a:rPr lang="es" sz="2999" b="0" i="0" u="none" strike="noStrike" cap="none" dirty="0">
                <a:solidFill>
                  <a:srgbClr val="000000"/>
                </a:solidFill>
                <a:latin typeface="Calibri"/>
                <a:ea typeface="Calibri"/>
                <a:cs typeface="Calibri"/>
                <a:sym typeface="Calibri"/>
              </a:rPr>
              <a:t>Niños y adolescentes con antecedentes de obesidad infantil.</a:t>
            </a:r>
            <a:endParaRPr xmlns:a="http://schemas.openxmlformats.org/drawingml/2006/main" dirty="0"/>
          </a:p>
          <a:p>
            <a:pPr xmlns:a="http://schemas.openxmlformats.org/drawingml/2006/main"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xmlns:a="http://schemas.openxmlformats.org/drawingml/2006/main">
              <a:rPr lang="es" sz="2999" b="0" i="0" u="none" strike="noStrike" cap="none" dirty="0">
                <a:solidFill>
                  <a:srgbClr val="000000"/>
                </a:solidFill>
                <a:latin typeface="Calibri"/>
                <a:ea typeface="Calibri"/>
                <a:cs typeface="Calibri"/>
                <a:sym typeface="Calibri"/>
              </a:rPr>
              <a:t>Personas con enfermedades crónicas que demandan restricciones dietéticas, como: Diabetes tipo 1, Fibrosis quística, Enfermedad inflamatoria intestinal y Enfermedad celíaca.</a:t>
            </a:r>
          </a:p>
          <a:p>
            <a:pPr xmlns:a="http://schemas.openxmlformats.org/drawingml/2006/main"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xmlns:a="http://schemas.openxmlformats.org/drawingml/2006/main">
              <a:rPr lang="es" sz="2999" dirty="0">
                <a:latin typeface="Calibri"/>
                <a:cs typeface="Calibri"/>
                <a:sym typeface="Calibri"/>
              </a:rPr>
              <a:t>Historia de abuso sexual en la infancia</a:t>
            </a:r>
            <a:endParaRPr xmlns:a="http://schemas.openxmlformats.org/drawingml/2006/main" dirty="0"/>
          </a:p>
        </p:txBody>
      </p:sp>
      <p:sp>
        <p:nvSpPr>
          <p:cNvPr id="287" name="Google Shape;287;p15"/>
          <p:cNvSpPr txBox="1"/>
          <p:nvPr/>
        </p:nvSpPr>
        <p:spPr>
          <a:xfrm>
            <a:off x="3072078" y="750570"/>
            <a:ext cx="11657610" cy="117173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0593"/>
              </a:lnSpc>
              <a:spcBef>
                <a:spcPts val="0"/>
              </a:spcBef>
              <a:spcAft>
                <a:spcPts val="0"/>
              </a:spcAft>
              <a:buNone/>
            </a:pPr>
            <a:r xmlns:a="http://schemas.openxmlformats.org/drawingml/2006/main">
              <a:rPr lang="es" sz="5400" dirty="0">
                <a:solidFill>
                  <a:srgbClr val="E98E24"/>
                </a:solidFill>
                <a:sym typeface="Calibri"/>
              </a:rPr>
              <a:t>Poblaciones de alto riesgo de AN</a:t>
            </a:r>
            <a:endParaRPr xmlns:a="http://schemas.openxmlformats.org/drawingml/2006/main" sz="5400" dirty="0">
              <a:solidFill>
                <a:srgbClr val="E98E24"/>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pSp>
        <p:nvGrpSpPr>
          <p:cNvPr id="292" name="Google Shape;292;p16"/>
          <p:cNvGrpSpPr/>
          <p:nvPr/>
        </p:nvGrpSpPr>
        <p:grpSpPr>
          <a:xfrm>
            <a:off x="-1143" y="9134206"/>
            <a:ext cx="18312195" cy="1166241"/>
            <a:chOff x="-1524" y="-1524"/>
            <a:chExt cx="24416259" cy="1554988"/>
          </a:xfrm>
        </p:grpSpPr>
        <p:sp>
          <p:nvSpPr>
            <p:cNvPr id="293" name="Google Shape;293;p1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94" name="Google Shape;294;p1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95;p1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96" name="Google Shape;296;p16"/>
          <p:cNvGrpSpPr/>
          <p:nvPr/>
        </p:nvGrpSpPr>
        <p:grpSpPr>
          <a:xfrm rot="-420599">
            <a:off x="3682422" y="9493213"/>
            <a:ext cx="15092934" cy="1652778"/>
            <a:chOff x="-1524" y="-1524"/>
            <a:chExt cx="20123911" cy="2203704"/>
          </a:xfrm>
        </p:grpSpPr>
        <p:sp>
          <p:nvSpPr>
            <p:cNvPr id="297" name="Google Shape;297;p1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98" name="Google Shape;298;p1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9" name="Google Shape;299;p1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00" name="Google Shape;300;p16"/>
          <p:cNvSpPr/>
          <p:nvPr/>
        </p:nvSpPr>
        <p:spPr>
          <a:xfrm>
            <a:off x="5762255" y="280013"/>
            <a:ext cx="5688196" cy="8537630"/>
          </a:xfrm>
          <a:custGeom>
            <a:avLst/>
            <a:gdLst/>
            <a:ahLst/>
            <a:cxnLst/>
            <a:rect l="l" t="t" r="r" b="b"/>
            <a:pathLst>
              <a:path w="5688196" h="8537630" extrusionOk="0">
                <a:moveTo>
                  <a:pt x="0" y="0"/>
                </a:moveTo>
                <a:lnTo>
                  <a:pt x="5688196" y="0"/>
                </a:lnTo>
                <a:lnTo>
                  <a:pt x="5688196" y="8537630"/>
                </a:lnTo>
                <a:lnTo>
                  <a:pt x="0" y="8537630"/>
                </a:lnTo>
                <a:lnTo>
                  <a:pt x="0" y="0"/>
                </a:lnTo>
                <a:close/>
              </a:path>
            </a:pathLst>
          </a:custGeom>
          <a:blipFill rotWithShape="1">
            <a:blip r:embed="rId5">
              <a:alphaModFix/>
            </a:blip>
            <a:stretch>
              <a:fillRect/>
            </a:stretch>
          </a:blipFill>
          <a:ln>
            <a:noFill/>
          </a:ln>
        </p:spPr>
        <p:txBody>
          <a:bodyPr/>
          <a:lstStyle/>
          <a:p>
            <a:endParaRPr lang="it-IT"/>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grpSp>
        <p:nvGrpSpPr>
          <p:cNvPr id="305" name="Google Shape;305;p17"/>
          <p:cNvGrpSpPr/>
          <p:nvPr/>
        </p:nvGrpSpPr>
        <p:grpSpPr>
          <a:xfrm>
            <a:off x="-1143" y="9134206"/>
            <a:ext cx="18312195" cy="1166241"/>
            <a:chOff x="-1524" y="-1524"/>
            <a:chExt cx="24416259" cy="1554988"/>
          </a:xfrm>
        </p:grpSpPr>
        <p:sp>
          <p:nvSpPr>
            <p:cNvPr id="306" name="Google Shape;306;p1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07" name="Google Shape;307;p1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8" name="Google Shape;308;p1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09" name="Google Shape;309;p17"/>
          <p:cNvGrpSpPr/>
          <p:nvPr/>
        </p:nvGrpSpPr>
        <p:grpSpPr>
          <a:xfrm rot="-420599">
            <a:off x="3682422" y="9493213"/>
            <a:ext cx="15092934" cy="1652778"/>
            <a:chOff x="-1524" y="-1524"/>
            <a:chExt cx="20123911" cy="2203704"/>
          </a:xfrm>
        </p:grpSpPr>
        <p:sp>
          <p:nvSpPr>
            <p:cNvPr id="310" name="Google Shape;310;p1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11" name="Google Shape;311;p1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2" name="Google Shape;312;p1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13" name="Google Shape;313;p17"/>
          <p:cNvSpPr txBox="1"/>
          <p:nvPr/>
        </p:nvSpPr>
        <p:spPr>
          <a:xfrm>
            <a:off x="655134" y="1402080"/>
            <a:ext cx="16977732" cy="8155053"/>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37500"/>
              </a:lnSpc>
              <a:spcBef>
                <a:spcPts val="0"/>
              </a:spcBef>
              <a:spcAft>
                <a:spcPts val="0"/>
              </a:spcAft>
              <a:buNone/>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Criterios diagnósticos según el DSM-5-TR:</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xmlns:a="http://schemas.openxmlformats.org/drawingml/2006/main" marL="474981" marR="0" lvl="1" indent="-237490" algn="just" rtl="0">
              <a:lnSpc>
                <a:spcPct val="13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Episodios recurrentes de atracones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caracterizados por:</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949962" marR="0" lvl="2" indent="-316653" algn="just" rtl="0">
              <a:lnSpc>
                <a:spcPct val="13750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Comer, en un período de tiempo discreto, una cantidad de alimento que es claramente mayor que la que la mayoría de individuos comerían en circunstancias similares.</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949962" marR="0" lvl="2" indent="-316653" algn="just" rtl="0">
              <a:lnSpc>
                <a:spcPct val="13750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Una sensación de </a:t>
            </a: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falta de control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sobre la alimentación durante el episodio.</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474981" marR="0" lvl="1" indent="-237490" algn="just" rtl="0">
              <a:lnSpc>
                <a:spcPct val="13750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Los episodios de atracones ocurren, en promedio, al menos </a:t>
            </a: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una vez por semana durante 3 meses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474981" marR="0" lvl="1" indent="-237490" algn="just" rtl="0">
              <a:lnSpc>
                <a:spcPct val="13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Conductas compensatorias inapropiadas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recurrentes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para evitar el aumento de peso, como:</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949962" marR="0" lvl="2" indent="-316653" algn="just" rtl="0">
              <a:lnSpc>
                <a:spcPct val="13750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Vómitos autoinducidos</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949962" marR="0" lvl="2" indent="-316653" algn="just" rtl="0">
              <a:lnSpc>
                <a:spcPct val="13750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Mal uso de laxantes, diuréticos o enemas</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949962" marR="0" lvl="2" indent="-316653" algn="just" rtl="0">
              <a:lnSpc>
                <a:spcPct val="13750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Ayuno o ejercicio excesivo</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474981" marR="0" lvl="1" indent="-237490" algn="just" rtl="0">
              <a:lnSpc>
                <a:spcPct val="13750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La autoevaluación está indebidamente influenciada por la forma y el peso del cuerpo.</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474981" marR="0" lvl="1" indent="-237490" algn="just" rtl="0">
              <a:lnSpc>
                <a:spcPct val="13750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La alteración no se produce exclusivamente durante episodios de anorexia nerviosa.</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xmlns:a="http://schemas.openxmlformats.org/drawingml/2006/main" marL="0" marR="0" lvl="0" indent="0" algn="just" rtl="0">
              <a:lnSpc>
                <a:spcPct val="137500"/>
              </a:lnSpc>
              <a:spcBef>
                <a:spcPts val="0"/>
              </a:spcBef>
              <a:spcAft>
                <a:spcPts val="0"/>
              </a:spcAft>
              <a:buNone/>
            </a:pPr>
            <a:r xmlns:a="http://schemas.openxmlformats.org/drawingml/2006/main">
              <a:rPr lang="es" sz="2400" b="0" i="0" u="none" strike="noStrike" cap="none" dirty="0">
                <a:solidFill>
                  <a:srgbClr val="000000"/>
                </a:solidFill>
                <a:latin typeface="Calibri"/>
                <a:ea typeface="Calibri"/>
                <a:cs typeface="Calibri"/>
                <a:sym typeface="Calibri"/>
              </a:rPr>
              <a:t>Las personas con bulimia nerviosa generalmente tienen un </a:t>
            </a:r>
            <a:r xmlns:a="http://schemas.openxmlformats.org/drawingml/2006/main">
              <a:rPr lang="es" sz="2400" b="1" i="0" u="none" strike="noStrike" cap="none" dirty="0">
                <a:solidFill>
                  <a:srgbClr val="000000"/>
                </a:solidFill>
                <a:latin typeface="Calibri"/>
                <a:ea typeface="Calibri"/>
                <a:cs typeface="Calibri"/>
                <a:sym typeface="Calibri"/>
              </a:rPr>
              <a:t>peso normal o sobrepeso </a:t>
            </a:r>
            <a:r xmlns:a="http://schemas.openxmlformats.org/drawingml/2006/main">
              <a:rPr lang="es" sz="2400" b="0" i="0" u="none" strike="noStrike" cap="none" dirty="0">
                <a:solidFill>
                  <a:srgbClr val="000000"/>
                </a:solidFill>
                <a:latin typeface="Calibri"/>
                <a:ea typeface="Calibri"/>
                <a:cs typeface="Calibri"/>
                <a:sym typeface="Calibri"/>
              </a:rPr>
              <a:t>.</a:t>
            </a:r>
            <a:endParaRPr xmlns:a="http://schemas.openxmlformats.org/drawingml/2006/main" dirty="0"/>
          </a:p>
        </p:txBody>
      </p:sp>
      <p:sp>
        <p:nvSpPr>
          <p:cNvPr id="314" name="Google Shape;314;p17"/>
          <p:cNvSpPr txBox="1"/>
          <p:nvPr/>
        </p:nvSpPr>
        <p:spPr>
          <a:xfrm>
            <a:off x="5442065" y="48369"/>
            <a:ext cx="7403869" cy="939040"/>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12500"/>
              </a:lnSpc>
              <a:spcBef>
                <a:spcPts val="0"/>
              </a:spcBef>
              <a:spcAft>
                <a:spcPts val="0"/>
              </a:spcAft>
              <a:buNone/>
            </a:pPr>
            <a:r xmlns:a="http://schemas.openxmlformats.org/drawingml/2006/main">
              <a:rPr lang="es" sz="5400" dirty="0">
                <a:solidFill>
                  <a:srgbClr val="E98E24"/>
                </a:solidFill>
                <a:sym typeface="Calibri"/>
              </a:rPr>
              <a:t>Bulimia nerviosa (BN)</a:t>
            </a:r>
            <a:endParaRPr xmlns:a="http://schemas.openxmlformats.org/drawingml/2006/main" lang="en-US" sz="5400" dirty="0">
              <a:solidFill>
                <a:srgbClr val="E98E24"/>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grpSp>
        <p:nvGrpSpPr>
          <p:cNvPr id="319" name="Google Shape;319;p18"/>
          <p:cNvGrpSpPr/>
          <p:nvPr/>
        </p:nvGrpSpPr>
        <p:grpSpPr>
          <a:xfrm>
            <a:off x="-1143" y="9084331"/>
            <a:ext cx="18312195" cy="1166241"/>
            <a:chOff x="-1524" y="-1524"/>
            <a:chExt cx="24416259" cy="1554988"/>
          </a:xfrm>
        </p:grpSpPr>
        <p:sp>
          <p:nvSpPr>
            <p:cNvPr id="320" name="Google Shape;320;p1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sz="1600">
                <a:latin typeface="Arial" panose="020B0604020202020204" pitchFamily="34" charset="0"/>
                <a:cs typeface="Arial" panose="020B0604020202020204" pitchFamily="34" charset="0"/>
              </a:endParaRPr>
            </a:p>
          </p:txBody>
        </p:sp>
        <p:sp>
          <p:nvSpPr>
            <p:cNvPr id="321" name="Google Shape;321;p1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panose="020B0604020202020204" pitchFamily="34" charset="0"/>
                <a:cs typeface="Arial" panose="020B0604020202020204" pitchFamily="34" charset="0"/>
              </a:endParaRPr>
            </a:p>
          </p:txBody>
        </p:sp>
      </p:grpSp>
      <p:sp>
        <p:nvSpPr>
          <p:cNvPr id="322" name="Google Shape;322;p18"/>
          <p:cNvSpPr/>
          <p:nvPr/>
        </p:nvSpPr>
        <p:spPr>
          <a:xfrm>
            <a:off x="1231343" y="8254988"/>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sz="1600" dirty="0">
              <a:latin typeface="Arial" panose="020B0604020202020204" pitchFamily="34" charset="0"/>
              <a:cs typeface="Arial" panose="020B0604020202020204" pitchFamily="34" charset="0"/>
            </a:endParaRPr>
          </a:p>
        </p:txBody>
      </p:sp>
      <p:grpSp>
        <p:nvGrpSpPr>
          <p:cNvPr id="323" name="Google Shape;323;p18"/>
          <p:cNvGrpSpPr/>
          <p:nvPr/>
        </p:nvGrpSpPr>
        <p:grpSpPr>
          <a:xfrm rot="-420599">
            <a:off x="3682422" y="9443338"/>
            <a:ext cx="15092934" cy="1652778"/>
            <a:chOff x="-1524" y="-1524"/>
            <a:chExt cx="20123911" cy="2203704"/>
          </a:xfrm>
        </p:grpSpPr>
        <p:sp>
          <p:nvSpPr>
            <p:cNvPr id="324" name="Google Shape;324;p1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sz="1600">
                <a:latin typeface="Arial" panose="020B0604020202020204" pitchFamily="34" charset="0"/>
                <a:cs typeface="Arial" panose="020B0604020202020204" pitchFamily="34" charset="0"/>
              </a:endParaRPr>
            </a:p>
          </p:txBody>
        </p:sp>
        <p:sp>
          <p:nvSpPr>
            <p:cNvPr id="325" name="Google Shape;325;p1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panose="020B0604020202020204" pitchFamily="34" charset="0"/>
                <a:cs typeface="Arial" panose="020B0604020202020204" pitchFamily="34" charset="0"/>
              </a:endParaRPr>
            </a:p>
          </p:txBody>
        </p:sp>
      </p:grpSp>
      <p:sp>
        <p:nvSpPr>
          <p:cNvPr id="326" name="Google Shape;326;p18"/>
          <p:cNvSpPr/>
          <p:nvPr/>
        </p:nvSpPr>
        <p:spPr>
          <a:xfrm>
            <a:off x="14729688" y="9364047"/>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27" name="Google Shape;327;p18"/>
          <p:cNvSpPr/>
          <p:nvPr/>
        </p:nvSpPr>
        <p:spPr>
          <a:xfrm flipH="1">
            <a:off x="2362529" y="3365072"/>
            <a:ext cx="571683" cy="1080500"/>
          </a:xfrm>
          <a:custGeom>
            <a:avLst/>
            <a:gdLst/>
            <a:ahLst/>
            <a:cxnLst/>
            <a:rect l="l" t="t" r="r" b="b"/>
            <a:pathLst>
              <a:path w="571683" h="1080500" extrusionOk="0">
                <a:moveTo>
                  <a:pt x="571683" y="0"/>
                </a:moveTo>
                <a:lnTo>
                  <a:pt x="0" y="0"/>
                </a:lnTo>
                <a:lnTo>
                  <a:pt x="0" y="1080500"/>
                </a:lnTo>
                <a:lnTo>
                  <a:pt x="571683" y="1080500"/>
                </a:lnTo>
                <a:lnTo>
                  <a:pt x="571683"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28" name="Google Shape;328;p18"/>
          <p:cNvSpPr txBox="1"/>
          <p:nvPr/>
        </p:nvSpPr>
        <p:spPr>
          <a:xfrm>
            <a:off x="11477738" y="1086428"/>
            <a:ext cx="6062271" cy="2292422"/>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32833"/>
              </a:lnSpc>
              <a:spcBef>
                <a:spcPts val="0"/>
              </a:spcBef>
              <a:spcAft>
                <a:spcPts val="0"/>
              </a:spcAft>
              <a:buNone/>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Estas conductas pueden volverse </a:t>
            </a:r>
            <a:r xmlns:a="http://schemas.openxmlformats.org/drawingml/2006/main">
              <a:rPr lang="es" sz="2800" b="1" i="0" u="none" strike="noStrike" cap="none" dirty="0">
                <a:solidFill>
                  <a:srgbClr val="000000"/>
                </a:solidFill>
                <a:latin typeface="Arial" panose="020B0604020202020204" pitchFamily="34" charset="0"/>
                <a:ea typeface="Calibri"/>
                <a:cs typeface="Arial" panose="020B0604020202020204" pitchFamily="34" charset="0"/>
                <a:sym typeface="Calibri"/>
              </a:rPr>
              <a:t>compulsivas y obsesivas y suelen estar ocultas (por ejemplo, comer durante la noche).</a:t>
            </a:r>
            <a:endParaRPr xmlns:a="http://schemas.openxmlformats.org/drawingml/2006/main" sz="1600" dirty="0">
              <a:latin typeface="Arial" panose="020B0604020202020204" pitchFamily="34" charset="0"/>
              <a:cs typeface="Arial" panose="020B0604020202020204" pitchFamily="34" charset="0"/>
            </a:endParaRPr>
          </a:p>
        </p:txBody>
      </p:sp>
      <p:sp>
        <p:nvSpPr>
          <p:cNvPr id="329" name="Google Shape;329;p18"/>
          <p:cNvSpPr txBox="1"/>
          <p:nvPr/>
        </p:nvSpPr>
        <p:spPr>
          <a:xfrm>
            <a:off x="1028700" y="2319944"/>
            <a:ext cx="2397512" cy="64633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50018"/>
              </a:lnSpc>
              <a:spcBef>
                <a:spcPts val="0"/>
              </a:spcBef>
              <a:spcAft>
                <a:spcPts val="0"/>
              </a:spcAft>
              <a:buNone/>
            </a:pPr>
            <a:r xmlns:a="http://schemas.openxmlformats.org/drawingml/2006/main">
              <a:rPr lang="es" sz="2800" b="0" i="0" u="none" strike="noStrike" cap="none">
                <a:solidFill>
                  <a:srgbClr val="000000"/>
                </a:solidFill>
                <a:latin typeface="Arial" panose="020B0604020202020204" pitchFamily="34" charset="0"/>
                <a:ea typeface="Calibri"/>
                <a:cs typeface="Arial" panose="020B0604020202020204" pitchFamily="34" charset="0"/>
                <a:sym typeface="Calibri"/>
              </a:rPr>
              <a:t>Atracones alimentarios</a:t>
            </a:r>
            <a:endParaRPr xmlns:a="http://schemas.openxmlformats.org/drawingml/2006/main" sz="1600">
              <a:latin typeface="Arial" panose="020B0604020202020204" pitchFamily="34" charset="0"/>
              <a:cs typeface="Arial" panose="020B0604020202020204" pitchFamily="34" charset="0"/>
            </a:endParaRPr>
          </a:p>
        </p:txBody>
      </p:sp>
      <p:sp>
        <p:nvSpPr>
          <p:cNvPr id="330" name="Google Shape;330;p18"/>
          <p:cNvSpPr txBox="1"/>
          <p:nvPr/>
        </p:nvSpPr>
        <p:spPr>
          <a:xfrm>
            <a:off x="9139238" y="4186528"/>
            <a:ext cx="9525" cy="2129814"/>
          </a:xfrm>
          <a:prstGeom prst="rect">
            <a:avLst/>
          </a:prstGeom>
          <a:noFill/>
          <a:ln>
            <a:noFill/>
          </a:ln>
        </p:spPr>
        <p:txBody>
          <a:bodyPr spcFirstLastPara="1" wrap="square" lIns="0" tIns="0" rIns="0" bIns="0" anchor="t" anchorCtr="0">
            <a:spAutoFit/>
          </a:bodyPr>
          <a:lstStyle/>
          <a:p>
            <a:pPr marL="0" marR="0" lvl="0" indent="0" algn="ctr" rtl="0">
              <a:lnSpc>
                <a:spcPct val="692222"/>
              </a:lnSpc>
              <a:spcBef>
                <a:spcPts val="0"/>
              </a:spcBef>
              <a:spcAft>
                <a:spcPts val="0"/>
              </a:spcAft>
              <a:buNone/>
            </a:pPr>
            <a:endParaRPr sz="2000" b="0" i="0" u="none" strike="noStrike" cap="none">
              <a:solidFill>
                <a:schemeClr val="dk1"/>
              </a:solidFill>
              <a:latin typeface="Arial" panose="020B0604020202020204" pitchFamily="34" charset="0"/>
              <a:ea typeface="Calibri"/>
              <a:cs typeface="Arial" panose="020B0604020202020204" pitchFamily="34" charset="0"/>
              <a:sym typeface="Calibri"/>
            </a:endParaRPr>
          </a:p>
        </p:txBody>
      </p:sp>
      <p:sp>
        <p:nvSpPr>
          <p:cNvPr id="331" name="Google Shape;331;p18"/>
          <p:cNvSpPr txBox="1"/>
          <p:nvPr/>
        </p:nvSpPr>
        <p:spPr>
          <a:xfrm>
            <a:off x="3087726" y="4897374"/>
            <a:ext cx="4002658" cy="1206484"/>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0000"/>
              </a:lnSpc>
              <a:spcBef>
                <a:spcPts val="0"/>
              </a:spcBef>
              <a:spcAft>
                <a:spcPts val="0"/>
              </a:spcAft>
              <a:buNone/>
            </a:pPr>
            <a:r xmlns:a="http://schemas.openxmlformats.org/drawingml/2006/main">
              <a:rPr lang="e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Conductas </a:t>
            </a:r>
            <a:endParaRPr xmlns:a="http://schemas.openxmlformats.org/drawingml/2006/main" sz="2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compensatorias</a:t>
            </a:r>
          </a:p>
        </p:txBody>
      </p:sp>
      <p:sp>
        <p:nvSpPr>
          <p:cNvPr id="332" name="Google Shape;332;p18"/>
          <p:cNvSpPr/>
          <p:nvPr/>
        </p:nvSpPr>
        <p:spPr>
          <a:xfrm rot="-8471452" flipH="1">
            <a:off x="6699202" y="3695241"/>
            <a:ext cx="496625" cy="938639"/>
          </a:xfrm>
          <a:custGeom>
            <a:avLst/>
            <a:gdLst/>
            <a:ahLst/>
            <a:cxnLst/>
            <a:rect l="l" t="t" r="r" b="b"/>
            <a:pathLst>
              <a:path w="496625" h="938639" extrusionOk="0">
                <a:moveTo>
                  <a:pt x="496625" y="0"/>
                </a:moveTo>
                <a:lnTo>
                  <a:pt x="0" y="0"/>
                </a:lnTo>
                <a:lnTo>
                  <a:pt x="0" y="938639"/>
                </a:lnTo>
                <a:lnTo>
                  <a:pt x="496625" y="938639"/>
                </a:lnTo>
                <a:lnTo>
                  <a:pt x="496625"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3" name="Google Shape;333;p18"/>
          <p:cNvSpPr txBox="1"/>
          <p:nvPr/>
        </p:nvSpPr>
        <p:spPr>
          <a:xfrm>
            <a:off x="5304975" y="2307798"/>
            <a:ext cx="5696907" cy="1206484"/>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40000"/>
              </a:lnSpc>
              <a:spcBef>
                <a:spcPts val="0"/>
              </a:spcBef>
              <a:spcAft>
                <a:spcPts val="0"/>
              </a:spcAft>
              <a:buNone/>
            </a:pPr>
            <a:r xmlns:a="http://schemas.openxmlformats.org/drawingml/2006/main">
              <a:rPr lang="es" sz="2800" b="0" i="0" u="none" strike="noStrike" cap="none">
                <a:solidFill>
                  <a:srgbClr val="000000"/>
                </a:solidFill>
                <a:latin typeface="Arial" panose="020B0604020202020204" pitchFamily="34" charset="0"/>
                <a:ea typeface="Calibri"/>
                <a:cs typeface="Arial" panose="020B0604020202020204" pitchFamily="34" charset="0"/>
                <a:sym typeface="Calibri"/>
              </a:rPr>
              <a:t>vergüenza, culpa y asco, preocupación por el tamaño del cuerpo.</a:t>
            </a:r>
            <a:endParaRPr xmlns:a="http://schemas.openxmlformats.org/drawingml/2006/main" sz="1600">
              <a:latin typeface="Arial" panose="020B0604020202020204" pitchFamily="34" charset="0"/>
              <a:cs typeface="Arial" panose="020B0604020202020204" pitchFamily="34" charset="0"/>
            </a:endParaRPr>
          </a:p>
        </p:txBody>
      </p:sp>
      <p:sp>
        <p:nvSpPr>
          <p:cNvPr id="334" name="Google Shape;334;p18"/>
          <p:cNvSpPr txBox="1"/>
          <p:nvPr/>
        </p:nvSpPr>
        <p:spPr>
          <a:xfrm>
            <a:off x="2362529" y="326962"/>
            <a:ext cx="4898062" cy="603242"/>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40000"/>
              </a:lnSpc>
              <a:spcBef>
                <a:spcPts val="0"/>
              </a:spcBef>
              <a:spcAft>
                <a:spcPts val="0"/>
              </a:spcAft>
              <a:buNone/>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Pérdida de control/impulsividad</a:t>
            </a:r>
            <a:endParaRPr xmlns:a="http://schemas.openxmlformats.org/drawingml/2006/main" sz="1600" dirty="0">
              <a:latin typeface="Arial" panose="020B0604020202020204" pitchFamily="34" charset="0"/>
              <a:cs typeface="Arial" panose="020B0604020202020204" pitchFamily="34" charset="0"/>
            </a:endParaRPr>
          </a:p>
        </p:txBody>
      </p:sp>
      <p:sp>
        <p:nvSpPr>
          <p:cNvPr id="335" name="Google Shape;335;p18"/>
          <p:cNvSpPr/>
          <p:nvPr/>
        </p:nvSpPr>
        <p:spPr>
          <a:xfrm rot="10344987" flipH="1">
            <a:off x="6562417" y="1108346"/>
            <a:ext cx="393844" cy="744379"/>
          </a:xfrm>
          <a:custGeom>
            <a:avLst/>
            <a:gdLst/>
            <a:ahLst/>
            <a:cxnLst/>
            <a:rect l="l" t="t" r="r" b="b"/>
            <a:pathLst>
              <a:path w="393844" h="744379" extrusionOk="0">
                <a:moveTo>
                  <a:pt x="393844" y="0"/>
                </a:moveTo>
                <a:lnTo>
                  <a:pt x="0" y="0"/>
                </a:lnTo>
                <a:lnTo>
                  <a:pt x="0" y="744379"/>
                </a:lnTo>
                <a:lnTo>
                  <a:pt x="393844" y="744379"/>
                </a:lnTo>
                <a:lnTo>
                  <a:pt x="393844"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6" name="Google Shape;336;p18"/>
          <p:cNvSpPr/>
          <p:nvPr/>
        </p:nvSpPr>
        <p:spPr>
          <a:xfrm rot="3540054" flipH="1">
            <a:off x="2417000" y="1071453"/>
            <a:ext cx="476409" cy="900430"/>
          </a:xfrm>
          <a:custGeom>
            <a:avLst/>
            <a:gdLst/>
            <a:ahLst/>
            <a:cxnLst/>
            <a:rect l="l" t="t" r="r" b="b"/>
            <a:pathLst>
              <a:path w="476409" h="900430" extrusionOk="0">
                <a:moveTo>
                  <a:pt x="476409" y="0"/>
                </a:moveTo>
                <a:lnTo>
                  <a:pt x="0" y="0"/>
                </a:lnTo>
                <a:lnTo>
                  <a:pt x="0" y="900430"/>
                </a:lnTo>
                <a:lnTo>
                  <a:pt x="476409" y="900430"/>
                </a:lnTo>
                <a:lnTo>
                  <a:pt x="476409"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7" name="Google Shape;337;p18"/>
          <p:cNvSpPr txBox="1"/>
          <p:nvPr/>
        </p:nvSpPr>
        <p:spPr>
          <a:xfrm>
            <a:off x="458759" y="6116865"/>
            <a:ext cx="16470311" cy="2184637"/>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68708"/>
              </a:lnSpc>
              <a:spcBef>
                <a:spcPts val="0"/>
              </a:spcBef>
              <a:spcAft>
                <a:spcPts val="0"/>
              </a:spcAft>
              <a:buNone/>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Al igual que las personas con AN, las personas con BN temen aumentar de peso y están fuertemente motivadas a perder peso.</a:t>
            </a:r>
            <a:endParaRPr xmlns:a="http://schemas.openxmlformats.org/drawingml/2006/main" sz="1600" dirty="0">
              <a:latin typeface="Arial" panose="020B0604020202020204" pitchFamily="34" charset="0"/>
              <a:cs typeface="Arial" panose="020B0604020202020204" pitchFamily="34" charset="0"/>
            </a:endParaRPr>
          </a:p>
          <a:p>
            <a:pPr marL="0" marR="0" lvl="0" indent="0" algn="just" rtl="0">
              <a:lnSpc>
                <a:spcPct val="168708"/>
              </a:lnSpc>
              <a:spcBef>
                <a:spcPts val="0"/>
              </a:spcBef>
              <a:spcAft>
                <a:spcPts val="0"/>
              </a:spcAft>
              <a:buNone/>
            </a:pPr>
            <a:endParaRPr sz="2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xmlns:a="http://schemas.openxmlformats.org/drawingml/2006/main" marL="0" marR="0" lvl="0" indent="0" algn="just" rtl="0">
              <a:lnSpc>
                <a:spcPct val="168708"/>
              </a:lnSpc>
              <a:spcBef>
                <a:spcPts val="0"/>
              </a:spcBef>
              <a:spcAft>
                <a:spcPts val="0"/>
              </a:spcAft>
              <a:buNone/>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Las personas con BN generalmente están dentro del </a:t>
            </a:r>
            <a:r xmlns:a="http://schemas.openxmlformats.org/drawingml/2006/main">
              <a:rPr lang="es" sz="2800" b="1" i="0" u="none" strike="noStrike" cap="none" dirty="0">
                <a:solidFill>
                  <a:srgbClr val="000000"/>
                </a:solidFill>
                <a:latin typeface="Arial" panose="020B0604020202020204" pitchFamily="34" charset="0"/>
                <a:ea typeface="Calibri"/>
                <a:cs typeface="Arial" panose="020B0604020202020204" pitchFamily="34" charset="0"/>
                <a:sym typeface="Calibri"/>
              </a:rPr>
              <a:t>rango de peso normal o de sobrepeso.</a:t>
            </a:r>
            <a:endParaRPr xmlns:a="http://schemas.openxmlformats.org/drawingml/2006/main" sz="1600" dirty="0">
              <a:latin typeface="Arial" panose="020B0604020202020204" pitchFamily="34" charset="0"/>
              <a:cs typeface="Arial" panose="020B0604020202020204" pitchFamily="34" charset="0"/>
            </a:endParaRPr>
          </a:p>
        </p:txBody>
      </p:sp>
      <p:sp>
        <p:nvSpPr>
          <p:cNvPr id="338" name="Google Shape;338;p18"/>
          <p:cNvSpPr txBox="1"/>
          <p:nvPr/>
        </p:nvSpPr>
        <p:spPr>
          <a:xfrm>
            <a:off x="11477737" y="4099019"/>
            <a:ext cx="6062271" cy="198208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14791"/>
              </a:lnSpc>
              <a:spcBef>
                <a:spcPts val="0"/>
              </a:spcBef>
              <a:spcAft>
                <a:spcPts val="0"/>
              </a:spcAft>
              <a:buNone/>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El trastorno puede pasar desapercibido y sin tratamiento durante mucho tiempo.</a:t>
            </a:r>
            <a:endParaRPr xmlns:a="http://schemas.openxmlformats.org/drawingml/2006/main" sz="1600"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14791"/>
              </a:lnSpc>
              <a:spcBef>
                <a:spcPts val="0"/>
              </a:spcBef>
              <a:spcAft>
                <a:spcPts val="0"/>
              </a:spcAft>
              <a:buNone/>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Los padres pueden notar que falta comida en la despensa.</a:t>
            </a:r>
            <a:endParaRPr xmlns:a="http://schemas.openxmlformats.org/drawingml/2006/main" sz="1600" dirty="0">
              <a:latin typeface="Arial" panose="020B0604020202020204" pitchFamily="34" charset="0"/>
              <a:cs typeface="Arial" panose="020B0604020202020204" pitchFamily="34" charset="0"/>
            </a:endParaRPr>
          </a:p>
        </p:txBody>
      </p:sp>
      <p:sp>
        <p:nvSpPr>
          <p:cNvPr id="2" name="Google Shape;287;p15">
            <a:extLst>
              <a:ext uri="{FF2B5EF4-FFF2-40B4-BE49-F238E27FC236}">
                <a16:creationId xmlns:a16="http://schemas.microsoft.com/office/drawing/2014/main" id="{C99C3F5D-AF81-299F-2B0B-7A1C7298280A}"/>
              </a:ext>
            </a:extLst>
          </p:cNvPr>
          <p:cNvSpPr txBox="1"/>
          <p:nvPr/>
        </p:nvSpPr>
        <p:spPr>
          <a:xfrm>
            <a:off x="6019977" y="-138595"/>
            <a:ext cx="11657610" cy="117173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0593"/>
              </a:lnSpc>
              <a:spcBef>
                <a:spcPts val="0"/>
              </a:spcBef>
              <a:spcAft>
                <a:spcPts val="0"/>
              </a:spcAft>
              <a:buNone/>
            </a:pPr>
            <a:r xmlns:a="http://schemas.openxmlformats.org/drawingml/2006/main">
              <a:rPr lang="es" sz="5400" dirty="0">
                <a:solidFill>
                  <a:srgbClr val="E98E24"/>
                </a:solidFill>
                <a:sym typeface="Calibri"/>
              </a:rPr>
              <a:t>Características de BN</a:t>
            </a:r>
            <a:endParaRPr xmlns:a="http://schemas.openxmlformats.org/drawingml/2006/main" sz="5400" dirty="0">
              <a:solidFill>
                <a:srgbClr val="E98E24"/>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grpSp>
        <p:nvGrpSpPr>
          <p:cNvPr id="343" name="Google Shape;343;p19"/>
          <p:cNvGrpSpPr/>
          <p:nvPr/>
        </p:nvGrpSpPr>
        <p:grpSpPr>
          <a:xfrm>
            <a:off x="-1143" y="9134206"/>
            <a:ext cx="18312195" cy="1166241"/>
            <a:chOff x="-1524" y="-1524"/>
            <a:chExt cx="24416259" cy="1554988"/>
          </a:xfrm>
        </p:grpSpPr>
        <p:sp>
          <p:nvSpPr>
            <p:cNvPr id="344" name="Google Shape;344;p1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45" name="Google Shape;345;p1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6" name="Google Shape;346;p1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47" name="Google Shape;347;p19"/>
          <p:cNvGrpSpPr/>
          <p:nvPr/>
        </p:nvGrpSpPr>
        <p:grpSpPr>
          <a:xfrm rot="-420599">
            <a:off x="3682422" y="9493213"/>
            <a:ext cx="15092934" cy="1652778"/>
            <a:chOff x="-1524" y="-1524"/>
            <a:chExt cx="20123911" cy="2203704"/>
          </a:xfrm>
        </p:grpSpPr>
        <p:sp>
          <p:nvSpPr>
            <p:cNvPr id="348" name="Google Shape;348;p1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49" name="Google Shape;349;p1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0" name="Google Shape;350;p1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51" name="Google Shape;351;p19"/>
          <p:cNvSpPr txBox="1"/>
          <p:nvPr/>
        </p:nvSpPr>
        <p:spPr>
          <a:xfrm>
            <a:off x="2588842" y="726296"/>
            <a:ext cx="15466402" cy="8686352"/>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48750"/>
              </a:lnSpc>
              <a:spcBef>
                <a:spcPts val="0"/>
              </a:spcBef>
              <a:spcAft>
                <a:spcPts val="0"/>
              </a:spcAft>
              <a:buNone/>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Comorbilidades psiquiátricas</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Depresión, ansiedad, desesperanza y vergüenza.</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Mayor riesgo de autolesiones no suicidas, ideación suicida y muerte por suicidio</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48750"/>
              </a:lnSpc>
              <a:spcBef>
                <a:spcPts val="0"/>
              </a:spcBef>
              <a:spcAft>
                <a:spcPts val="0"/>
              </a:spcAft>
              <a:buNone/>
            </a:pPr>
            <a:r xmlns:a="http://schemas.openxmlformats.org/drawingml/2006/main">
              <a:rPr lang="es" sz="2400" b="0" i="1" u="none" strike="noStrike" cap="none" dirty="0">
                <a:solidFill>
                  <a:srgbClr val="000000"/>
                </a:solidFill>
                <a:latin typeface="Arial" panose="020B0604020202020204" pitchFamily="34" charset="0"/>
                <a:ea typeface="Calibri"/>
                <a:cs typeface="Arial" panose="020B0604020202020204" pitchFamily="34" charset="0"/>
                <a:sym typeface="Calibri"/>
              </a:rPr>
              <a:t>El riesgo de suicidio es 8 veces mayor que en la población general</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endParaRPr sz="2400" b="0" i="1"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xmlns:a="http://schemas.openxmlformats.org/drawingml/2006/main" marL="0" marR="0" lvl="0" indent="0" algn="just" rtl="0">
              <a:lnSpc>
                <a:spcPct val="148750"/>
              </a:lnSpc>
              <a:spcBef>
                <a:spcPts val="0"/>
              </a:spcBef>
              <a:spcAft>
                <a:spcPts val="0"/>
              </a:spcAft>
              <a:buNone/>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Complicaciones relacionadas con la purga:</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Erosión dental, hipertrofia de las glándulas salivales</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Callosidades o abrasiones en las manos (p. ej., signo de Russell), daño en las uñas</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llagas en la boca</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Desequilibrios electrolíticos → ↑ riesgo de enfermedad cardiovascular</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Traumatismo faríngeo</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xmlns:a="http://schemas.openxmlformats.org/drawingml/2006/main" marL="0" marR="0" lvl="0" indent="0" algn="just" rtl="0">
              <a:lnSpc>
                <a:spcPct val="148750"/>
              </a:lnSpc>
              <a:spcBef>
                <a:spcPts val="0"/>
              </a:spcBef>
              <a:spcAft>
                <a:spcPts val="0"/>
              </a:spcAft>
              <a:buNone/>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Problemas hormonales y gastrointestinales:</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Menstruaciones irregulares, alteración endocrina</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Hinchazón, disfagia o reflujo ácido</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17857"/>
              </a:lnSpc>
              <a:spcBef>
                <a:spcPts val="0"/>
              </a:spcBef>
              <a:spcAft>
                <a:spcPts val="0"/>
              </a:spcAft>
              <a:buNone/>
            </a:pPr>
            <a:endParaRPr sz="2380" b="0" i="0" u="none" strike="noStrike" cap="none" dirty="0">
              <a:solidFill>
                <a:srgbClr val="000000"/>
              </a:solidFill>
              <a:latin typeface="Arial"/>
              <a:ea typeface="Arial"/>
              <a:cs typeface="Arial"/>
              <a:sym typeface="Arial"/>
            </a:endParaRPr>
          </a:p>
        </p:txBody>
      </p:sp>
      <p:sp>
        <p:nvSpPr>
          <p:cNvPr id="352" name="Google Shape;352;p19"/>
          <p:cNvSpPr txBox="1"/>
          <p:nvPr/>
        </p:nvSpPr>
        <p:spPr>
          <a:xfrm>
            <a:off x="6309249" y="145980"/>
            <a:ext cx="7257122" cy="1171731"/>
          </a:xfrm>
          <a:prstGeom prst="rect">
            <a:avLst/>
          </a:prstGeom>
          <a:noFill/>
          <a:ln>
            <a:noFill/>
          </a:ln>
        </p:spPr>
        <p:txBody>
          <a:bodyPr spcFirstLastPara="1" wrap="square" lIns="0" tIns="0" rIns="0" bIns="0" anchor="t" anchorCtr="0">
            <a:spAutoFit/>
          </a:bodyPr>
          <a:lstStyle/>
          <a:p>
            <a:pPr xmlns:a="http://schemas.openxmlformats.org/drawingml/2006/main" algn="ctr">
              <a:lnSpc>
                <a:spcPct val="140593"/>
              </a:lnSpc>
            </a:pPr>
            <a:r xmlns:a="http://schemas.openxmlformats.org/drawingml/2006/main">
              <a:rPr lang="es" sz="5400" dirty="0">
                <a:solidFill>
                  <a:srgbClr val="E98E24"/>
                </a:solidFill>
                <a:sym typeface="Calibri"/>
              </a:rPr>
              <a:t>Comorbilidades de BN</a:t>
            </a:r>
            <a:endParaRPr xmlns:a="http://schemas.openxmlformats.org/drawingml/2006/main" sz="5400" dirty="0">
              <a:solidFill>
                <a:srgbClr val="E98E24"/>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grpSp>
        <p:nvGrpSpPr>
          <p:cNvPr id="357" name="Google Shape;357;p20"/>
          <p:cNvGrpSpPr/>
          <p:nvPr/>
        </p:nvGrpSpPr>
        <p:grpSpPr>
          <a:xfrm>
            <a:off x="-1143" y="9134206"/>
            <a:ext cx="18312195" cy="1166241"/>
            <a:chOff x="-1524" y="-1524"/>
            <a:chExt cx="24416259" cy="1554988"/>
          </a:xfrm>
        </p:grpSpPr>
        <p:sp>
          <p:nvSpPr>
            <p:cNvPr id="358" name="Google Shape;358;p2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59" name="Google Shape;359;p2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0" name="Google Shape;360;p2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61" name="Google Shape;361;p20"/>
          <p:cNvGrpSpPr/>
          <p:nvPr/>
        </p:nvGrpSpPr>
        <p:grpSpPr>
          <a:xfrm rot="-420599">
            <a:off x="3682422" y="9493213"/>
            <a:ext cx="15092934" cy="1652778"/>
            <a:chOff x="-1524" y="-1524"/>
            <a:chExt cx="20123911" cy="2203704"/>
          </a:xfrm>
        </p:grpSpPr>
        <p:sp>
          <p:nvSpPr>
            <p:cNvPr id="362" name="Google Shape;362;p2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63" name="Google Shape;363;p2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4" name="Google Shape;364;p2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pic>
        <p:nvPicPr>
          <p:cNvPr id="4" name="Immagine 3" descr="Immagine che contiene testo, muscolo, sport, uomo">
            <a:extLst>
              <a:ext uri="{FF2B5EF4-FFF2-40B4-BE49-F238E27FC236}">
                <a16:creationId xmlns:a16="http://schemas.microsoft.com/office/drawing/2014/main" id="{B0709534-11C3-8B7D-31E2-1F781EFE87B5}"/>
              </a:ext>
            </a:extLst>
          </p:cNvPr>
          <p:cNvPicPr>
            <a:picLocks noChangeAspect="1"/>
          </p:cNvPicPr>
          <p:nvPr/>
        </p:nvPicPr>
        <p:blipFill>
          <a:blip r:embed="rId5"/>
          <a:stretch>
            <a:fillRect/>
          </a:stretch>
        </p:blipFill>
        <p:spPr>
          <a:xfrm>
            <a:off x="5802284" y="130926"/>
            <a:ext cx="5769032" cy="865354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grpSp>
        <p:nvGrpSpPr>
          <p:cNvPr id="370" name="Google Shape;370;p21"/>
          <p:cNvGrpSpPr/>
          <p:nvPr/>
        </p:nvGrpSpPr>
        <p:grpSpPr>
          <a:xfrm>
            <a:off x="-1143" y="9134206"/>
            <a:ext cx="18312195" cy="1166241"/>
            <a:chOff x="-1524" y="-1524"/>
            <a:chExt cx="24416259" cy="1554988"/>
          </a:xfrm>
        </p:grpSpPr>
        <p:sp>
          <p:nvSpPr>
            <p:cNvPr id="371" name="Google Shape;371;p21"/>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72" name="Google Shape;372;p21"/>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3" name="Google Shape;373;p21"/>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74" name="Google Shape;374;p21"/>
          <p:cNvGrpSpPr/>
          <p:nvPr/>
        </p:nvGrpSpPr>
        <p:grpSpPr>
          <a:xfrm rot="-420599">
            <a:off x="3682422" y="9493213"/>
            <a:ext cx="15092934" cy="1652778"/>
            <a:chOff x="-1524" y="-1524"/>
            <a:chExt cx="20123911" cy="2203704"/>
          </a:xfrm>
        </p:grpSpPr>
        <p:sp>
          <p:nvSpPr>
            <p:cNvPr id="375" name="Google Shape;375;p21"/>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76" name="Google Shape;376;p21"/>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7" name="Google Shape;377;p21"/>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79" name="Google Shape;379;p21"/>
          <p:cNvSpPr txBox="1"/>
          <p:nvPr/>
        </p:nvSpPr>
        <p:spPr>
          <a:xfrm>
            <a:off x="827548" y="1443990"/>
            <a:ext cx="16431752" cy="7109639"/>
          </a:xfrm>
          <a:prstGeom prst="rect">
            <a:avLst/>
          </a:prstGeom>
          <a:noFill/>
          <a:ln>
            <a:noFill/>
          </a:ln>
        </p:spPr>
        <p:txBody>
          <a:bodyPr spcFirstLastPara="1" wrap="square" lIns="0" tIns="0" rIns="0" bIns="0" anchor="t" anchorCtr="0">
            <a:spAutoFit/>
          </a:bodyPr>
          <a:lstStyle/>
          <a:p>
            <a:pPr xmlns:a="http://schemas.openxmlformats.org/drawingml/2006/main" marL="457200" marR="0" lvl="0" indent="-457200" algn="just" rtl="0">
              <a:lnSpc>
                <a:spcPct val="150000"/>
              </a:lnSpc>
              <a:spcBef>
                <a:spcPts val="0"/>
              </a:spcBef>
              <a:spcAft>
                <a:spcPts val="0"/>
              </a:spcAft>
              <a:buFont typeface="Wingdings" panose="05000000000000000000" pitchFamily="2" charset="2"/>
              <a:buChar char="§"/>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Vigorexia o </a:t>
            </a:r>
            <a:r xmlns:a="http://schemas.openxmlformats.org/drawingml/2006/main">
              <a:rPr lang="e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vigorexia </a:t>
            </a: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o dismorfia muscular (DM) o anorexia inversa</a:t>
            </a:r>
          </a:p>
          <a:p>
            <a:pPr xmlns:a="http://schemas.openxmlformats.org/drawingml/2006/main" marL="457200" marR="0" lvl="0" indent="-457200" algn="just" rtl="0">
              <a:lnSpc>
                <a:spcPct val="150000"/>
              </a:lnSpc>
              <a:spcBef>
                <a:spcPts val="0"/>
              </a:spcBef>
              <a:spcAft>
                <a:spcPts val="0"/>
              </a:spcAft>
              <a:buFont typeface="Wingdings" panose="05000000000000000000" pitchFamily="2" charset="2"/>
              <a:buChar char="§"/>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Criterios diagnósticos según DSM-V TR:</a:t>
            </a:r>
            <a:endParaRPr xmlns:a="http://schemas.openxmlformats.org/drawingml/2006/main" sz="1600" dirty="0">
              <a:latin typeface="Arial" panose="020B0604020202020204" pitchFamily="34" charset="0"/>
              <a:cs typeface="Arial" panose="020B0604020202020204" pitchFamily="34" charset="0"/>
            </a:endParaRPr>
          </a:p>
          <a:p>
            <a:pPr xmlns:a="http://schemas.openxmlformats.org/drawingml/2006/main"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Imagen corporal distorsionada: creencia persistente de no ser lo suficientemente musculoso o fuerte. Las personas se perciben pequeñas y débiles incluso si parecen normales o muy musculosas.</a:t>
            </a:r>
            <a:endParaRPr xmlns:a="http://schemas.openxmlformats.org/drawingml/2006/main" sz="1600" dirty="0">
              <a:latin typeface="Arial" panose="020B0604020202020204" pitchFamily="34" charset="0"/>
              <a:cs typeface="Arial" panose="020B0604020202020204" pitchFamily="34" charset="0"/>
            </a:endParaRPr>
          </a:p>
          <a:p>
            <a:pPr xmlns:a="http://schemas.openxmlformats.org/drawingml/2006/main"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Enfoque obsesivo en la apariencia.</a:t>
            </a:r>
            <a:endParaRPr xmlns:a="http://schemas.openxmlformats.org/drawingml/2006/main" sz="1600" dirty="0">
              <a:latin typeface="Arial" panose="020B0604020202020204" pitchFamily="34" charset="0"/>
              <a:cs typeface="Arial" panose="020B0604020202020204" pitchFamily="34" charset="0"/>
            </a:endParaRPr>
          </a:p>
          <a:p>
            <a:pPr xmlns:a="http://schemas.openxmlformats.org/drawingml/2006/main"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Conductas compulsivas: ejercicio excesivo y levantamiento de pesas (pasar horas en un gimnasio), seguir una dieta rígida alta en proteínas (desperdiciando cantidades excesivas de dinero), uso de suplementos (que a veces incluyen esteroides anabólicos-androgénicos).</a:t>
            </a:r>
            <a:endParaRPr xmlns:a="http://schemas.openxmlformats.org/drawingml/2006/main" sz="1600" dirty="0">
              <a:latin typeface="Arial" panose="020B0604020202020204" pitchFamily="34" charset="0"/>
              <a:cs typeface="Arial" panose="020B0604020202020204" pitchFamily="34" charset="0"/>
            </a:endParaRPr>
          </a:p>
          <a:p>
            <a:pPr xmlns:a="http://schemas.openxmlformats.org/drawingml/2006/main" marL="457200" marR="0" lvl="0" indent="-457200" algn="just" rtl="0">
              <a:lnSpc>
                <a:spcPct val="150000"/>
              </a:lnSpc>
              <a:spcBef>
                <a:spcPts val="0"/>
              </a:spcBef>
              <a:spcAft>
                <a:spcPts val="0"/>
              </a:spcAft>
              <a:buFont typeface="Wingdings" panose="05000000000000000000" pitchFamily="2" charset="2"/>
              <a:buChar char="§"/>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La vigorexia puede estar impulsada por ideales sociales de un físico masculino </a:t>
            </a:r>
            <a:r xmlns:a="http://schemas.openxmlformats.org/drawingml/2006/main">
              <a:rPr lang="e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hipermesomórfico </a:t>
            </a: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xmlns:a="http://schemas.openxmlformats.org/drawingml/2006/main" sz="1600" dirty="0">
              <a:latin typeface="Arial" panose="020B0604020202020204" pitchFamily="34" charset="0"/>
              <a:cs typeface="Arial" panose="020B0604020202020204" pitchFamily="34" charset="0"/>
            </a:endParaRPr>
          </a:p>
          <a:p>
            <a:pPr xmlns:a="http://schemas.openxmlformats.org/drawingml/2006/main" marL="457200" marR="0" lvl="0" indent="-457200" algn="just" rtl="0">
              <a:lnSpc>
                <a:spcPct val="150000"/>
              </a:lnSpc>
              <a:spcBef>
                <a:spcPts val="0"/>
              </a:spcBef>
              <a:spcAft>
                <a:spcPts val="0"/>
              </a:spcAft>
              <a:buFont typeface="Wingdings" panose="05000000000000000000" pitchFamily="2" charset="2"/>
              <a:buChar char="§"/>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La búsqueda de la muscularidad puede servir como estrategia de afrontamiento de la ansiedad relacionada con el cuerpo.</a:t>
            </a:r>
          </a:p>
          <a:p>
            <a:pPr xmlns:a="http://schemas.openxmlformats.org/drawingml/2006/main" marL="457200" marR="0" lvl="0" indent="-457200" algn="just" rtl="0">
              <a:lnSpc>
                <a:spcPct val="150000"/>
              </a:lnSpc>
              <a:spcBef>
                <a:spcPts val="0"/>
              </a:spcBef>
              <a:spcAft>
                <a:spcPts val="0"/>
              </a:spcAft>
              <a:buFont typeface="Wingdings" panose="05000000000000000000" pitchFamily="2" charset="2"/>
              <a:buChar char="§"/>
            </a:pPr>
            <a:r xmlns:a="http://schemas.openxmlformats.org/drawingml/2006/main">
              <a:rPr lang="es" sz="2800" dirty="0">
                <a:latin typeface="Arial" panose="020B0604020202020204" pitchFamily="34" charset="0"/>
                <a:cs typeface="Arial" panose="020B0604020202020204" pitchFamily="34" charset="0"/>
                <a:sym typeface="Calibri"/>
              </a:rPr>
              <a:t>Los culturistas corren un mayor riesgo</a:t>
            </a:r>
            <a:endParaRPr xmlns:a="http://schemas.openxmlformats.org/drawingml/2006/main" sz="1600" dirty="0">
              <a:latin typeface="Arial" panose="020B0604020202020204" pitchFamily="34" charset="0"/>
              <a:cs typeface="Arial" panose="020B0604020202020204" pitchFamily="34" charset="0"/>
            </a:endParaRPr>
          </a:p>
        </p:txBody>
      </p:sp>
      <p:sp>
        <p:nvSpPr>
          <p:cNvPr id="2" name="Google Shape;352;p19">
            <a:extLst>
              <a:ext uri="{FF2B5EF4-FFF2-40B4-BE49-F238E27FC236}">
                <a16:creationId xmlns:a16="http://schemas.microsoft.com/office/drawing/2014/main" id="{BA45F694-AC8F-1545-D973-C50742FACF45}"/>
              </a:ext>
            </a:extLst>
          </p:cNvPr>
          <p:cNvSpPr txBox="1"/>
          <p:nvPr/>
        </p:nvSpPr>
        <p:spPr>
          <a:xfrm>
            <a:off x="5256139" y="58296"/>
            <a:ext cx="7257122" cy="1171731"/>
          </a:xfrm>
          <a:prstGeom prst="rect">
            <a:avLst/>
          </a:prstGeom>
          <a:noFill/>
          <a:ln>
            <a:noFill/>
          </a:ln>
        </p:spPr>
        <p:txBody>
          <a:bodyPr spcFirstLastPara="1" wrap="square" lIns="0" tIns="0" rIns="0" bIns="0" anchor="t" anchorCtr="0">
            <a:spAutoFit/>
          </a:bodyPr>
          <a:lstStyle/>
          <a:p>
            <a:pPr xmlns:a="http://schemas.openxmlformats.org/drawingml/2006/main" algn="ctr">
              <a:lnSpc>
                <a:spcPct val="140593"/>
              </a:lnSpc>
            </a:pPr>
            <a:r xmlns:a="http://schemas.openxmlformats.org/drawingml/2006/main">
              <a:rPr lang="es" sz="5400" dirty="0">
                <a:solidFill>
                  <a:srgbClr val="E98E24"/>
                </a:solidFill>
                <a:sym typeface="Calibri"/>
              </a:rPr>
              <a:t>Vigorexia</a:t>
            </a:r>
            <a:endParaRPr xmlns:a="http://schemas.openxmlformats.org/drawingml/2006/main" sz="5400" dirty="0">
              <a:solidFill>
                <a:srgbClr val="E98E24"/>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grpSp>
        <p:nvGrpSpPr>
          <p:cNvPr id="385" name="Google Shape;385;p22"/>
          <p:cNvGrpSpPr/>
          <p:nvPr/>
        </p:nvGrpSpPr>
        <p:grpSpPr>
          <a:xfrm>
            <a:off x="-1143" y="9134206"/>
            <a:ext cx="18312195" cy="1166241"/>
            <a:chOff x="-1524" y="-1524"/>
            <a:chExt cx="24416259" cy="1554988"/>
          </a:xfrm>
        </p:grpSpPr>
        <p:sp>
          <p:nvSpPr>
            <p:cNvPr id="386" name="Google Shape;386;p2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87" name="Google Shape;387;p2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8" name="Google Shape;388;p2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89" name="Google Shape;389;p22"/>
          <p:cNvGrpSpPr/>
          <p:nvPr/>
        </p:nvGrpSpPr>
        <p:grpSpPr>
          <a:xfrm rot="-420599">
            <a:off x="3682422" y="9493213"/>
            <a:ext cx="15092934" cy="1652778"/>
            <a:chOff x="-1524" y="-1524"/>
            <a:chExt cx="20123911" cy="2203704"/>
          </a:xfrm>
        </p:grpSpPr>
        <p:sp>
          <p:nvSpPr>
            <p:cNvPr id="390" name="Google Shape;390;p2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91" name="Google Shape;391;p2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2" name="Google Shape;392;p2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93" name="Google Shape;393;p22"/>
          <p:cNvSpPr txBox="1"/>
          <p:nvPr/>
        </p:nvSpPr>
        <p:spPr>
          <a:xfrm>
            <a:off x="610413" y="1428005"/>
            <a:ext cx="17527958" cy="6908045"/>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87458"/>
              </a:lnSpc>
              <a:spcBef>
                <a:spcPts val="0"/>
              </a:spcBef>
              <a:spcAft>
                <a:spcPts val="0"/>
              </a:spcAft>
              <a:buNone/>
            </a:pPr>
            <a:r xmlns:a="http://schemas.openxmlformats.org/drawingml/2006/main">
              <a:rPr lang="es" sz="2400" b="0" i="0" u="none" strike="noStrike" cap="none" dirty="0">
                <a:solidFill>
                  <a:srgbClr val="000000"/>
                </a:solidFill>
                <a:latin typeface="Calibri"/>
                <a:ea typeface="Calibri"/>
                <a:cs typeface="Calibri"/>
                <a:sym typeface="Calibri"/>
              </a:rPr>
              <a:t>🔸Imagen </a:t>
            </a: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corporal distorsionada: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creencia persistente e irracional de que su cuerpo es demasiado pequeño, débil o subdesarrollado, incluso cuando son objetivamente musculosos.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Esta distorsión de la imagen corporal es similar en su mecanismo a la observada en la anorexia nerviosa, pero se centra en la muscularidad más que en la delgadez.</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Es posible que revisen frecuentemente su apariencia en los espejos o eviten situaciones en las que su cuerpo pueda estar expuesto (por ejemplo, piscinas).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 Enfoque obsesivo en la apariencia: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pensamientos dominados por preocupaciones sobre su físico, particularmente el tamaño y la definición de los músculos.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Esto da lugar a frecuentes controles corporales, comparaciones con otros y angustia si no se mantiene la apariencia deseada.</a:t>
            </a:r>
            <a:endParaRPr xmlns:a="http://schemas.openxmlformats.org/drawingml/2006/main" dirty="0">
              <a:latin typeface="Arial" panose="020B0604020202020204" pitchFamily="34" charset="0"/>
              <a:cs typeface="Arial" panose="020B0604020202020204" pitchFamily="34" charset="0"/>
            </a:endParaRPr>
          </a:p>
          <a:p>
            <a:pPr marL="0" marR="0" lvl="0" indent="0" algn="ctr" rtl="0">
              <a:lnSpc>
                <a:spcPct val="150016"/>
              </a:lnSpc>
              <a:spcBef>
                <a:spcPts val="0"/>
              </a:spcBef>
              <a:spcAft>
                <a:spcPts val="0"/>
              </a:spcAft>
              <a:buNone/>
            </a:pPr>
            <a:endParaRPr sz="2999" b="0" i="0" u="none" strike="noStrike" cap="none" dirty="0">
              <a:solidFill>
                <a:srgbClr val="000000"/>
              </a:solidFill>
              <a:latin typeface="Arimo"/>
              <a:ea typeface="Arimo"/>
              <a:cs typeface="Arimo"/>
              <a:sym typeface="Arimo"/>
            </a:endParaRPr>
          </a:p>
        </p:txBody>
      </p:sp>
      <p:sp>
        <p:nvSpPr>
          <p:cNvPr id="2" name="Google Shape;287;p15">
            <a:extLst>
              <a:ext uri="{FF2B5EF4-FFF2-40B4-BE49-F238E27FC236}">
                <a16:creationId xmlns:a16="http://schemas.microsoft.com/office/drawing/2014/main" id="{496DD682-286D-287B-FC46-A858644D63C2}"/>
              </a:ext>
            </a:extLst>
          </p:cNvPr>
          <p:cNvSpPr txBox="1"/>
          <p:nvPr/>
        </p:nvSpPr>
        <p:spPr>
          <a:xfrm>
            <a:off x="3315195" y="335145"/>
            <a:ext cx="11657610" cy="117173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0593"/>
              </a:lnSpc>
              <a:spcBef>
                <a:spcPts val="0"/>
              </a:spcBef>
              <a:spcAft>
                <a:spcPts val="0"/>
              </a:spcAft>
              <a:buNone/>
            </a:pPr>
            <a:r xmlns:a="http://schemas.openxmlformats.org/drawingml/2006/main">
              <a:rPr lang="es" sz="5400" dirty="0">
                <a:solidFill>
                  <a:srgbClr val="E98E24"/>
                </a:solidFill>
                <a:sym typeface="Calibri"/>
              </a:rPr>
              <a:t>Características de la vigorexia 1/2</a:t>
            </a:r>
            <a:endParaRPr xmlns:a="http://schemas.openxmlformats.org/drawingml/2006/main" sz="5400" dirty="0">
              <a:solidFill>
                <a:srgbClr val="E98E24"/>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grpSp>
        <p:nvGrpSpPr>
          <p:cNvPr id="398" name="Google Shape;398;p23"/>
          <p:cNvGrpSpPr/>
          <p:nvPr/>
        </p:nvGrpSpPr>
        <p:grpSpPr>
          <a:xfrm>
            <a:off x="-1143" y="9134206"/>
            <a:ext cx="18312195" cy="1166241"/>
            <a:chOff x="-1524" y="-1524"/>
            <a:chExt cx="24416259" cy="1554988"/>
          </a:xfrm>
        </p:grpSpPr>
        <p:sp>
          <p:nvSpPr>
            <p:cNvPr id="399" name="Google Shape;399;p23"/>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00" name="Google Shape;400;p23"/>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1" name="Google Shape;401;p23"/>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02" name="Google Shape;402;p23"/>
          <p:cNvGrpSpPr/>
          <p:nvPr/>
        </p:nvGrpSpPr>
        <p:grpSpPr>
          <a:xfrm rot="-420599">
            <a:off x="3682422" y="9493213"/>
            <a:ext cx="15092934" cy="1652778"/>
            <a:chOff x="-1524" y="-1524"/>
            <a:chExt cx="20123911" cy="2203704"/>
          </a:xfrm>
        </p:grpSpPr>
        <p:sp>
          <p:nvSpPr>
            <p:cNvPr id="403" name="Google Shape;403;p23"/>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04" name="Google Shape;404;p23"/>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5" name="Google Shape;405;p23"/>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06" name="Google Shape;406;p23"/>
          <p:cNvSpPr txBox="1"/>
          <p:nvPr/>
        </p:nvSpPr>
        <p:spPr>
          <a:xfrm>
            <a:off x="803865" y="1492877"/>
            <a:ext cx="15103937" cy="5525102"/>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87458"/>
              </a:lnSpc>
              <a:spcBef>
                <a:spcPts val="0"/>
              </a:spcBef>
              <a:spcAft>
                <a:spcPts val="0"/>
              </a:spcAft>
              <a:buNone/>
            </a:pPr>
            <a:r xmlns:a="http://schemas.openxmlformats.org/drawingml/2006/main">
              <a:rPr lang="es" sz="2400" b="0" i="0" u="none" strike="noStrike" cap="none" dirty="0">
                <a:solidFill>
                  <a:srgbClr val="000000"/>
                </a:solidFill>
                <a:latin typeface="Calibri"/>
                <a:ea typeface="Calibri"/>
                <a:cs typeface="Calibri"/>
                <a:sym typeface="Calibri"/>
              </a:rPr>
              <a:t>🔸</a:t>
            </a:r>
            <a:r xmlns:a="http://schemas.openxmlformats.org/drawingml/2006/main">
              <a:rPr lang="es" sz="2400" b="1" i="0" u="none" strike="noStrike" cap="none" dirty="0">
                <a:solidFill>
                  <a:srgbClr val="000000"/>
                </a:solidFill>
                <a:latin typeface="Calibri"/>
                <a:ea typeface="Calibri"/>
                <a:cs typeface="Calibri"/>
                <a:sym typeface="Calibri"/>
              </a:rPr>
              <a:t> </a:t>
            </a: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Ejercicio excesivo y levantamiento de pesas: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las personas generalmente siguen rutinas de ejercicios rígidas e intensas, y a menudo pasan varias horas al día en el gimnasio.</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Pueden continuar haciendo ejercicio a pesar del dolor, las lesiones o el agotamiento, priorizando la ganancia muscular sobre la salud. Este comportamiento compulsivo puede provocar síndrome de sobreentrenamiento, fatiga y daño articular y muscular a largo plazo.</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🔸Dietas </a:t>
            </a: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altas en proteínas y uso de suplementos: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 menudo existe una obsesión con el control dietético, especialmente con el aumento de la ingesta de proteínas para apoyar el crecimiento muscular.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Esto puede incluir el </a:t>
            </a:r>
            <a:r xmlns:a="http://schemas.openxmlformats.org/drawingml/2006/main">
              <a:rPr lang="es" sz="2400" b="0" i="1" u="none" strike="noStrike" cap="none" dirty="0">
                <a:solidFill>
                  <a:srgbClr val="000000"/>
                </a:solidFill>
                <a:latin typeface="Arial" panose="020B0604020202020204" pitchFamily="34" charset="0"/>
                <a:ea typeface="Calibri"/>
                <a:cs typeface="Arial" panose="020B0604020202020204" pitchFamily="34" charset="0"/>
                <a:sym typeface="Calibri"/>
              </a:rPr>
              <a:t>uso excesivo de batidos de proteínas, creatina, suplementos anabólicos o incluso sustancias ilegales como esteroides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xmlns:a="http://schemas.openxmlformats.org/drawingml/2006/main" dirty="0">
              <a:latin typeface="Arial" panose="020B0604020202020204" pitchFamily="34" charset="0"/>
              <a:cs typeface="Arial" panose="020B0604020202020204" pitchFamily="34" charset="0"/>
            </a:endParaRPr>
          </a:p>
        </p:txBody>
      </p:sp>
      <p:sp>
        <p:nvSpPr>
          <p:cNvPr id="407" name="Google Shape;407;p23"/>
          <p:cNvSpPr txBox="1"/>
          <p:nvPr/>
        </p:nvSpPr>
        <p:spPr>
          <a:xfrm>
            <a:off x="803865" y="7019253"/>
            <a:ext cx="15408737" cy="1292662"/>
          </a:xfrm>
          <a:prstGeom prst="rect">
            <a:avLst/>
          </a:prstGeom>
          <a:noFill/>
          <a:ln>
            <a:noFill/>
          </a:ln>
        </p:spPr>
        <p:txBody>
          <a:bodyPr spcFirstLastPara="1" wrap="square" lIns="0" tIns="0" rIns="0" bIns="0" anchor="t" anchorCtr="0">
            <a:spAutoFit/>
          </a:bodyPr>
          <a:lstStyle/>
          <a:p>
            <a:pPr xmlns:a="http://schemas.openxmlformats.org/drawingml/2006/main" marL="0" marR="0" lvl="0" indent="0" algn="l" rtl="0">
              <a:lnSpc>
                <a:spcPct val="175000"/>
              </a:lnSpc>
              <a:spcBef>
                <a:spcPts val="0"/>
              </a:spcBef>
              <a:spcAft>
                <a:spcPts val="0"/>
              </a:spcAft>
              <a:buNone/>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Las personas con DM con frecuencia evitan actividades sociales, académicas o laborales importantes debido a la necesidad compulsiva de mantener su ejercicio excesivo y su dieta rígida.</a:t>
            </a:r>
            <a:endParaRPr xmlns:a="http://schemas.openxmlformats.org/drawingml/2006/main" dirty="0">
              <a:latin typeface="Arial" panose="020B0604020202020204" pitchFamily="34" charset="0"/>
              <a:cs typeface="Arial" panose="020B0604020202020204" pitchFamily="34" charset="0"/>
            </a:endParaRPr>
          </a:p>
        </p:txBody>
      </p:sp>
      <p:sp>
        <p:nvSpPr>
          <p:cNvPr id="2" name="Google Shape;287;p15">
            <a:extLst>
              <a:ext uri="{FF2B5EF4-FFF2-40B4-BE49-F238E27FC236}">
                <a16:creationId xmlns:a16="http://schemas.microsoft.com/office/drawing/2014/main" id="{48D5B1C9-D65A-370C-C180-CE3D3DAD614B}"/>
              </a:ext>
            </a:extLst>
          </p:cNvPr>
          <p:cNvSpPr txBox="1"/>
          <p:nvPr/>
        </p:nvSpPr>
        <p:spPr>
          <a:xfrm>
            <a:off x="3315195" y="335145"/>
            <a:ext cx="11657610" cy="117173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0593"/>
              </a:lnSpc>
              <a:spcBef>
                <a:spcPts val="0"/>
              </a:spcBef>
              <a:spcAft>
                <a:spcPts val="0"/>
              </a:spcAft>
              <a:buNone/>
            </a:pPr>
            <a:r xmlns:a="http://schemas.openxmlformats.org/drawingml/2006/main">
              <a:rPr lang="es" sz="5400" dirty="0">
                <a:solidFill>
                  <a:srgbClr val="E98E24"/>
                </a:solidFill>
                <a:sym typeface="Calibri"/>
              </a:rPr>
              <a:t>Características de la vigorexia 2/2</a:t>
            </a:r>
            <a:endParaRPr xmlns:a="http://schemas.openxmlformats.org/drawingml/2006/main" sz="5400" dirty="0">
              <a:solidFill>
                <a:srgbClr val="E98E24"/>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grpSp>
        <p:nvGrpSpPr>
          <p:cNvPr id="100" name="Google Shape;100;p2"/>
          <p:cNvGrpSpPr/>
          <p:nvPr/>
        </p:nvGrpSpPr>
        <p:grpSpPr>
          <a:xfrm>
            <a:off x="-1143" y="9134206"/>
            <a:ext cx="18312195" cy="1166241"/>
            <a:chOff x="-1524" y="-1524"/>
            <a:chExt cx="24416259" cy="1554988"/>
          </a:xfrm>
        </p:grpSpPr>
        <p:sp>
          <p:nvSpPr>
            <p:cNvPr id="101" name="Google Shape;101;p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02" name="Google Shape;102;p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 name="Google Shape;103;p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04" name="Google Shape;104;p2"/>
          <p:cNvGrpSpPr/>
          <p:nvPr/>
        </p:nvGrpSpPr>
        <p:grpSpPr>
          <a:xfrm rot="-420599">
            <a:off x="3682422" y="9493213"/>
            <a:ext cx="15092934" cy="1652778"/>
            <a:chOff x="-1524" y="-1524"/>
            <a:chExt cx="20123911" cy="2203704"/>
          </a:xfrm>
        </p:grpSpPr>
        <p:sp>
          <p:nvSpPr>
            <p:cNvPr id="105" name="Google Shape;105;p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06" name="Google Shape;106;p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7" name="Google Shape;107;p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 name="Titolo 3">
            <a:extLst>
              <a:ext uri="{FF2B5EF4-FFF2-40B4-BE49-F238E27FC236}">
                <a16:creationId xmlns:a16="http://schemas.microsoft.com/office/drawing/2014/main" id="{8B32D63C-537C-E75E-87F9-A93094AC679D}"/>
              </a:ext>
            </a:extLst>
          </p:cNvPr>
          <p:cNvSpPr>
            <a:spLocks noGrp="1"/>
          </p:cNvSpPr>
          <p:nvPr>
            <p:ph type="title"/>
          </p:nvPr>
        </p:nvSpPr>
        <p:spPr/>
        <p:txBody>
          <a:bodyPr>
            <a:normAutofit/>
          </a:bodyPr>
          <a:lstStyle/>
          <a:p>
            <a:r xmlns:a="http://schemas.openxmlformats.org/drawingml/2006/main">
              <a:rPr lang="es" sz="5400" dirty="0">
                <a:solidFill>
                  <a:srgbClr val="E98E24"/>
                </a:solidFill>
                <a:latin typeface="Arial"/>
                <a:cs typeface="Arial"/>
                <a:sym typeface="Arial"/>
              </a:rPr>
              <a:t>información general</a:t>
            </a:r>
          </a:p>
        </p:txBody>
      </p:sp>
      <p:sp>
        <p:nvSpPr>
          <p:cNvPr id="5" name="Segnaposto testo 4">
            <a:extLst>
              <a:ext uri="{FF2B5EF4-FFF2-40B4-BE49-F238E27FC236}">
                <a16:creationId xmlns:a16="http://schemas.microsoft.com/office/drawing/2014/main" id="{9539264A-9B09-1306-353C-56B757A175C1}"/>
              </a:ext>
            </a:extLst>
          </p:cNvPr>
          <p:cNvSpPr>
            <a:spLocks noGrp="1"/>
          </p:cNvSpPr>
          <p:nvPr>
            <p:ph type="body" idx="1"/>
          </p:nvPr>
        </p:nvSpPr>
        <p:spPr>
          <a:xfrm>
            <a:off x="457199" y="1600200"/>
            <a:ext cx="17461455" cy="7200538"/>
          </a:xfrm>
        </p:spPr>
        <p:txBody>
          <a:bodyPr>
            <a:normAutofit/>
          </a:bodyPr>
          <a:lstStyle/>
          <a:p>
            <a:pPr xmlns:a="http://schemas.openxmlformats.org/drawingml/2006/main"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es" dirty="0">
                <a:latin typeface="Arial" panose="020B0604020202020204" pitchFamily="34" charset="0"/>
                <a:cs typeface="Arial" panose="020B0604020202020204" pitchFamily="34" charset="0"/>
                <a:sym typeface="Calibri"/>
              </a:rPr>
              <a:t>En los últimos años se ha observado una incidencia creciente de DE.</a:t>
            </a:r>
          </a:p>
          <a:p>
            <a:pPr xmlns:a="http://schemas.openxmlformats.org/drawingml/2006/main"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es" dirty="0">
                <a:latin typeface="Arial" panose="020B0604020202020204" pitchFamily="34" charset="0"/>
                <a:cs typeface="Arial" panose="020B0604020202020204" pitchFamily="34" charset="0"/>
                <a:sym typeface="Calibri"/>
              </a:rPr>
              <a:t>Los trastornos alimentarios representan un grupo heterogéneo y variado de trastornos que van desde los patrones típicos de la primera infancia hasta los más característicos de la adolescencia y los primeros años de la edad adulta.</a:t>
            </a:r>
          </a:p>
          <a:p>
            <a:pPr xmlns:a="http://schemas.openxmlformats.org/drawingml/2006/main"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es" dirty="0">
                <a:latin typeface="Arial" panose="020B0604020202020204" pitchFamily="34" charset="0"/>
                <a:cs typeface="Arial" panose="020B0604020202020204" pitchFamily="34" charset="0"/>
                <a:sym typeface="Calibri"/>
              </a:rPr>
              <a:t>Los trastornos alimentarios incluyen anorexia nerviosa, bulimia nerviosa, vigorexia y trastorno por atracón, ARFID, ortorexia nerviosa, …</a:t>
            </a:r>
          </a:p>
          <a:p>
            <a:pPr xmlns:a="http://schemas.openxmlformats.org/drawingml/2006/main"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es" b="0" i="0" u="none" strike="noStrike" cap="none" dirty="0">
                <a:solidFill>
                  <a:srgbClr val="000000"/>
                </a:solidFill>
                <a:latin typeface="Arial" panose="020B0604020202020204" pitchFamily="34" charset="0"/>
                <a:cs typeface="Arial" panose="020B0604020202020204" pitchFamily="34" charset="0"/>
                <a:sym typeface="Calibri"/>
              </a:rPr>
              <a:t>Los trastornos alimentarios son difíciles de reconocer porque las personas afectadas a menudo no son conscientes de ellos y subestiman la gravedad de los síntomas clínicos, mostrando con frecuencia ambivalencia hacia el tratamiento.</a:t>
            </a:r>
          </a:p>
          <a:p>
            <a:pPr xmlns:a="http://schemas.openxmlformats.org/drawingml/2006/main"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es" b="0" i="0" u="none" strike="noStrike" cap="none" dirty="0">
                <a:solidFill>
                  <a:srgbClr val="000000"/>
                </a:solidFill>
                <a:latin typeface="Arial" panose="020B0604020202020204" pitchFamily="34" charset="0"/>
                <a:cs typeface="Arial" panose="020B0604020202020204" pitchFamily="34" charset="0"/>
                <a:sym typeface="Calibri"/>
              </a:rPr>
              <a:t>La tasa de coexistencia con otros trastornos psiquiátricos es alta.</a:t>
            </a:r>
          </a:p>
          <a:p>
            <a:pPr xmlns:a="http://schemas.openxmlformats.org/drawingml/2006/main"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es" b="0" i="0" u="none" strike="noStrike" cap="none" dirty="0">
                <a:solidFill>
                  <a:srgbClr val="000000"/>
                </a:solidFill>
                <a:latin typeface="Arial" panose="020B0604020202020204" pitchFamily="34" charset="0"/>
                <a:cs typeface="Arial" panose="020B0604020202020204" pitchFamily="34" charset="0"/>
                <a:sym typeface="Calibri"/>
              </a:rPr>
              <a:t>Sólo un pequeño porcentaje de quienes padecen DE reciben un diagnóstico y tratamiento adecuados.</a:t>
            </a:r>
          </a:p>
          <a:p>
            <a:pPr xmlns:a="http://schemas.openxmlformats.org/drawingml/2006/main"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es" b="0" i="0" u="none" strike="noStrike" cap="none" dirty="0">
                <a:solidFill>
                  <a:srgbClr val="000000"/>
                </a:solidFill>
                <a:latin typeface="Arial" panose="020B0604020202020204" pitchFamily="34" charset="0"/>
                <a:cs typeface="Arial" panose="020B0604020202020204" pitchFamily="34" charset="0"/>
                <a:sym typeface="Calibri"/>
              </a:rPr>
              <a:t>Los trastornos alimentarios no sólo afectan al individuo sino que involucran a todo el sistema familiar, requiriendo un abordaje integral, especialmente cuando el inicio se produce en la infancia o la adolescencia.</a:t>
            </a:r>
            <a:endParaRPr xmlns:a="http://schemas.openxmlformats.org/drawingml/2006/main" lang="en-US" dirty="0">
              <a:latin typeface="Arial" panose="020B0604020202020204" pitchFamily="34" charset="0"/>
              <a:cs typeface="Arial" panose="020B0604020202020204" pitchFamily="34" charset="0"/>
            </a:endParaRP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endParaRPr lang="en-US" sz="2400" dirty="0">
              <a:latin typeface="Arial" panose="020B0604020202020204" pitchFamily="34" charset="0"/>
              <a:cs typeface="Arial" panose="020B0604020202020204" pitchFamily="34" charset="0"/>
            </a:endParaRPr>
          </a:p>
          <a:p>
            <a:pPr>
              <a:buFont typeface="Wingdings" panose="05000000000000000000" pitchFamily="2" charset="2"/>
              <a:buChar char="§"/>
            </a:pPr>
            <a:endParaRPr lang="it-IT"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grpSp>
        <p:nvGrpSpPr>
          <p:cNvPr id="427" name="Google Shape;427;p25"/>
          <p:cNvGrpSpPr/>
          <p:nvPr/>
        </p:nvGrpSpPr>
        <p:grpSpPr>
          <a:xfrm>
            <a:off x="-1143" y="9134206"/>
            <a:ext cx="18312195" cy="1166241"/>
            <a:chOff x="-1524" y="-1524"/>
            <a:chExt cx="24416259" cy="1554988"/>
          </a:xfrm>
        </p:grpSpPr>
        <p:sp>
          <p:nvSpPr>
            <p:cNvPr id="428" name="Google Shape;428;p2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29" name="Google Shape;429;p2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0" name="Google Shape;430;p2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31" name="Google Shape;431;p25"/>
          <p:cNvGrpSpPr/>
          <p:nvPr/>
        </p:nvGrpSpPr>
        <p:grpSpPr>
          <a:xfrm rot="-420599">
            <a:off x="3682422" y="9493213"/>
            <a:ext cx="15092934" cy="1652778"/>
            <a:chOff x="-1524" y="-1524"/>
            <a:chExt cx="20123911" cy="2203704"/>
          </a:xfrm>
        </p:grpSpPr>
        <p:sp>
          <p:nvSpPr>
            <p:cNvPr id="432" name="Google Shape;432;p2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33" name="Google Shape;433;p2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4" name="Google Shape;434;p2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35" name="Google Shape;435;p25"/>
          <p:cNvSpPr txBox="1"/>
          <p:nvPr/>
        </p:nvSpPr>
        <p:spPr>
          <a:xfrm>
            <a:off x="232756" y="321164"/>
            <a:ext cx="17844396" cy="633045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spcBef>
                <a:spcPts val="0"/>
              </a:spcBef>
              <a:spcAft>
                <a:spcPts val="0"/>
              </a:spcAft>
              <a:buNone/>
            </a:pPr>
            <a:r xmlns:a="http://schemas.openxmlformats.org/drawingml/2006/main">
              <a:rPr lang="es" sz="5400" dirty="0">
                <a:solidFill>
                  <a:srgbClr val="E98E24"/>
                </a:solidFill>
                <a:sym typeface="Calibri"/>
              </a:rPr>
              <a:t>¿Qué impulsa a las personas a practicar culturismo en la vigorexia?</a:t>
            </a:r>
            <a:endParaRPr xmlns:a="http://schemas.openxmlformats.org/drawingml/2006/main" sz="5400" dirty="0">
              <a:solidFill>
                <a:srgbClr val="E98E24"/>
              </a:solidFill>
            </a:endParaRPr>
          </a:p>
          <a:p>
            <a:pPr marL="0" marR="0" lvl="0" indent="0" algn="just" rtl="0">
              <a:lnSpc>
                <a:spcPct val="157500"/>
              </a:lnSpc>
              <a:spcBef>
                <a:spcPts val="0"/>
              </a:spcBef>
              <a:spcAft>
                <a:spcPts val="0"/>
              </a:spcAft>
              <a:buNone/>
            </a:pPr>
            <a:endParaRPr sz="2400" b="1" i="1" u="none" strike="noStrike" cap="none" dirty="0">
              <a:solidFill>
                <a:srgbClr val="000000"/>
              </a:solidFill>
              <a:latin typeface="Calibri"/>
              <a:ea typeface="Calibri"/>
              <a:cs typeface="Calibri"/>
              <a:sym typeface="Calibri"/>
            </a:endParaRPr>
          </a:p>
          <a:p>
            <a:pPr xmlns:a="http://schemas.openxmlformats.org/drawingml/2006/main" marL="582933" marR="0" lvl="1" indent="-291467" algn="just" rtl="0">
              <a:lnSpc>
                <a:spcPct val="15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Insatisfacción corporal temprana: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sentirse flaco o débil durante la infancia</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82933" marR="0" lvl="1" indent="-291467" algn="just" rtl="0">
              <a:lnSpc>
                <a:spcPct val="15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Comparación social: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envidia de compañeros atléticos o populares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82933" marR="0" lvl="1" indent="-291467" algn="just" rtl="0">
              <a:lnSpc>
                <a:spcPct val="15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Refuerzo positivo: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resultados visibles y rápidos que aumentan la autoestima</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82933" marR="0" lvl="1" indent="-291467" algn="just" rtl="0">
              <a:lnSpc>
                <a:spcPct val="15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Validación de pares: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ganar admiración y respeto de los pares masculinos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82933" marR="0" lvl="1" indent="-291467" algn="just" rtl="0">
              <a:lnSpc>
                <a:spcPct val="15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Deseo de atractivo: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ser percibido como más atractivo por las chicas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82933" marR="0" lvl="1" indent="-291467" algn="just" rtl="0">
              <a:lnSpc>
                <a:spcPct val="15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Sensación de control: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usar el levantamiento de pesas para remodelar el cuerpo y ganar confianza</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57500"/>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grpSp>
        <p:nvGrpSpPr>
          <p:cNvPr id="440" name="Google Shape;440;p26"/>
          <p:cNvGrpSpPr/>
          <p:nvPr/>
        </p:nvGrpSpPr>
        <p:grpSpPr>
          <a:xfrm>
            <a:off x="-1143" y="9134206"/>
            <a:ext cx="18312195" cy="1166241"/>
            <a:chOff x="-1524" y="-1524"/>
            <a:chExt cx="24416259" cy="1554988"/>
          </a:xfrm>
        </p:grpSpPr>
        <p:sp>
          <p:nvSpPr>
            <p:cNvPr id="441" name="Google Shape;441;p2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42" name="Google Shape;442;p2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3" name="Google Shape;443;p2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44" name="Google Shape;444;p26"/>
          <p:cNvGrpSpPr/>
          <p:nvPr/>
        </p:nvGrpSpPr>
        <p:grpSpPr>
          <a:xfrm rot="-420599">
            <a:off x="3682422" y="9493213"/>
            <a:ext cx="15092934" cy="1652778"/>
            <a:chOff x="-1524" y="-1524"/>
            <a:chExt cx="20123911" cy="2203704"/>
          </a:xfrm>
        </p:grpSpPr>
        <p:sp>
          <p:nvSpPr>
            <p:cNvPr id="445" name="Google Shape;445;p2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46" name="Google Shape;446;p2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7" name="Google Shape;447;p2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48" name="Google Shape;448;p26"/>
          <p:cNvSpPr txBox="1"/>
          <p:nvPr/>
        </p:nvSpPr>
        <p:spPr>
          <a:xfrm>
            <a:off x="746760" y="249822"/>
            <a:ext cx="17175480" cy="5515228"/>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81208"/>
              </a:lnSpc>
              <a:spcBef>
                <a:spcPts val="0"/>
              </a:spcBef>
              <a:spcAft>
                <a:spcPts val="0"/>
              </a:spcAft>
              <a:buNone/>
            </a:pPr>
            <a:r xmlns:a="http://schemas.openxmlformats.org/drawingml/2006/main">
              <a:rPr lang="es" sz="5400" dirty="0">
                <a:solidFill>
                  <a:srgbClr val="E98E24"/>
                </a:solidFill>
                <a:sym typeface="Calibri"/>
              </a:rPr>
              <a:t>Actitudes actuales hacia el levantamiento de pesas en la vigorexia</a:t>
            </a:r>
            <a:endParaRPr xmlns:a="http://schemas.openxmlformats.org/drawingml/2006/main" sz="5400" dirty="0">
              <a:solidFill>
                <a:srgbClr val="E98E24"/>
              </a:solidFill>
            </a:endParaRPr>
          </a:p>
          <a:p>
            <a:pPr marL="0" marR="0" lvl="0" indent="0" algn="just" rtl="0">
              <a:lnSpc>
                <a:spcPct val="18120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xmlns:a="http://schemas.openxmlformats.org/drawingml/2006/main" marL="626107" marR="0" lvl="1" indent="-313054" algn="just" rtl="0">
              <a:lnSpc>
                <a:spcPct val="18120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Enfoque estético: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elecciones de entrenamiento basadas en cómo moldean el cuerpo (por ejemplo, entrenar más las piernas si los cuádriceps parecen más pequeños).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26107" marR="0" lvl="1" indent="-313054" algn="just" rtl="0">
              <a:lnSpc>
                <a:spcPct val="18120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Influenciado por la cultura del culturismo: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técnicas aprendidas de revistas y compañeros, siempre buscando “impactar” a los músculos.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26107" marR="0" lvl="1" indent="-313054" algn="just" rtl="0">
              <a:lnSpc>
                <a:spcPct val="18120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Mentalidad rígida: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sentirse un fracasado si el entrenamiento no es lo suficientemente intenso o si la sesión se interrumpe.</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26107" marR="0" lvl="1" indent="-313054" algn="just" rtl="0">
              <a:lnSpc>
                <a:spcPct val="18120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Impacto emocional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irritabilidad y frustración al no poder completar una rutina planificada.</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8120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grpSp>
        <p:nvGrpSpPr>
          <p:cNvPr id="453" name="Google Shape;453;p27"/>
          <p:cNvGrpSpPr/>
          <p:nvPr/>
        </p:nvGrpSpPr>
        <p:grpSpPr>
          <a:xfrm>
            <a:off x="-1143" y="9134206"/>
            <a:ext cx="18312195" cy="1166241"/>
            <a:chOff x="-1524" y="-1524"/>
            <a:chExt cx="24416259" cy="1554988"/>
          </a:xfrm>
        </p:grpSpPr>
        <p:sp>
          <p:nvSpPr>
            <p:cNvPr id="454" name="Google Shape;454;p2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55" name="Google Shape;455;p2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6" name="Google Shape;456;p2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57" name="Google Shape;457;p27"/>
          <p:cNvGrpSpPr/>
          <p:nvPr/>
        </p:nvGrpSpPr>
        <p:grpSpPr>
          <a:xfrm rot="-420599">
            <a:off x="3682422" y="9493213"/>
            <a:ext cx="15092934" cy="1652778"/>
            <a:chOff x="-1524" y="-1524"/>
            <a:chExt cx="20123911" cy="2203704"/>
          </a:xfrm>
        </p:grpSpPr>
        <p:sp>
          <p:nvSpPr>
            <p:cNvPr id="458" name="Google Shape;458;p2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59" name="Google Shape;459;p2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0" name="Google Shape;460;p2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61" name="Google Shape;461;p27"/>
          <p:cNvSpPr txBox="1"/>
          <p:nvPr/>
        </p:nvSpPr>
        <p:spPr>
          <a:xfrm>
            <a:off x="382385" y="130468"/>
            <a:ext cx="17295202" cy="734047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50000"/>
              </a:lnSpc>
              <a:spcBef>
                <a:spcPts val="0"/>
              </a:spcBef>
              <a:spcAft>
                <a:spcPts val="0"/>
              </a:spcAft>
              <a:buNone/>
            </a:pPr>
            <a:r xmlns:a="http://schemas.openxmlformats.org/drawingml/2006/main">
              <a:rPr lang="es" sz="5400" dirty="0">
                <a:solidFill>
                  <a:srgbClr val="E98E24"/>
                </a:solidFill>
                <a:sym typeface="Calibri"/>
              </a:rPr>
              <a:t>Actitudes actuales hacia la dieta en la vigorexia</a:t>
            </a:r>
            <a:endParaRPr xmlns:a="http://schemas.openxmlformats.org/drawingml/2006/main" sz="5400" dirty="0">
              <a:solidFill>
                <a:srgbClr val="E98E24"/>
              </a:solidFill>
            </a:endParaRPr>
          </a:p>
          <a:p>
            <a:pPr marL="0" marR="0" lvl="0" indent="0" algn="just" rtl="0">
              <a:lnSpc>
                <a:spcPct val="150000"/>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xmlns:a="http://schemas.openxmlformats.org/drawingml/2006/main" marL="518160" marR="0" lvl="1" indent="-259079" algn="just" rtl="0">
              <a:lnSpc>
                <a:spcPct val="1500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Ingesta extrema de proteínas: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aspirar a consumir hasta 3 g de proteína por kg de peso corporal, comiendo cada pocas horas, incluso cuando no se tiene hambre.</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18160" marR="0" lvl="1" indent="-259079" algn="just" rtl="0">
              <a:lnSpc>
                <a:spcPct val="1500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Ciclos de volumen vs. ciclos de definición:</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1036320" marR="0" lvl="2" indent="-345439" algn="just" rtl="0">
              <a:lnSpc>
                <a:spcPct val="15000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Aumento de volumen: alto contenido de proteínas y carbohidratos para impulsar el crecimiento muscular.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1036320" marR="0" lvl="2" indent="-345439" algn="just" rtl="0">
              <a:lnSpc>
                <a:spcPct val="15000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Corte: restricción casi total de carbohidratos para mejorar la definición muscular.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18160" marR="0" lvl="1" indent="-259079" algn="just" rtl="0">
              <a:lnSpc>
                <a:spcPct val="1500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Ciclo de carbohidratos: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inspirado en revistas de fitness y culturistas profesionales, implica realizar un seguimiento de cada gramo de carbohidratos.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18160" marR="0" lvl="1" indent="-259079" algn="just" rtl="0">
              <a:lnSpc>
                <a:spcPct val="1500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Preparar todas las comidas con antelación: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para controlar la calidad de los nutrientes y evitar alimentos “sucios”.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18160" marR="0" lvl="1" indent="-259079" algn="just" rtl="0">
              <a:lnSpc>
                <a:spcPct val="1500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Coste social y emocional: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la dieta exige un esfuerzo intenso e interfiere en la vida diaria normal, pero se percibe como necesaria para alcanzar el físico ideal.</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50000"/>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grpSp>
        <p:nvGrpSpPr>
          <p:cNvPr id="466" name="Google Shape;466;p28"/>
          <p:cNvGrpSpPr/>
          <p:nvPr/>
        </p:nvGrpSpPr>
        <p:grpSpPr>
          <a:xfrm>
            <a:off x="-1143" y="9134206"/>
            <a:ext cx="18312195" cy="1166241"/>
            <a:chOff x="-1524" y="-1524"/>
            <a:chExt cx="24416259" cy="1554988"/>
          </a:xfrm>
        </p:grpSpPr>
        <p:sp>
          <p:nvSpPr>
            <p:cNvPr id="467" name="Google Shape;467;p2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68" name="Google Shape;468;p2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9" name="Google Shape;469;p28"/>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70" name="Google Shape;470;p28"/>
          <p:cNvGrpSpPr/>
          <p:nvPr/>
        </p:nvGrpSpPr>
        <p:grpSpPr>
          <a:xfrm rot="-420599">
            <a:off x="3682422" y="9493213"/>
            <a:ext cx="15092934" cy="1652778"/>
            <a:chOff x="-1524" y="-1524"/>
            <a:chExt cx="20123911" cy="2203704"/>
          </a:xfrm>
        </p:grpSpPr>
        <p:sp>
          <p:nvSpPr>
            <p:cNvPr id="471" name="Google Shape;471;p2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72" name="Google Shape;472;p2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3" name="Google Shape;473;p28"/>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74" name="Google Shape;474;p28"/>
          <p:cNvSpPr txBox="1"/>
          <p:nvPr/>
        </p:nvSpPr>
        <p:spPr>
          <a:xfrm>
            <a:off x="515389" y="-480677"/>
            <a:ext cx="17772611" cy="920021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87500"/>
              </a:lnSpc>
              <a:spcBef>
                <a:spcPts val="0"/>
              </a:spcBef>
              <a:spcAft>
                <a:spcPts val="0"/>
              </a:spcAft>
              <a:buNone/>
            </a:pPr>
            <a:r xmlns:a="http://schemas.openxmlformats.org/drawingml/2006/main">
              <a:rPr lang="es" sz="5400" dirty="0">
                <a:solidFill>
                  <a:srgbClr val="E98E24"/>
                </a:solidFill>
                <a:sym typeface="Calibri"/>
              </a:rPr>
              <a:t>Actitudes hacia el uso de esteroides en la vigorexia</a:t>
            </a:r>
            <a:endParaRPr xmlns:a="http://schemas.openxmlformats.org/drawingml/2006/main" sz="5400" dirty="0">
              <a:solidFill>
                <a:srgbClr val="E98E24"/>
              </a:solidFill>
            </a:endParaRPr>
          </a:p>
          <a:p>
            <a:pPr marL="0" marR="0" lvl="0" indent="0" algn="just" rtl="0">
              <a:lnSpc>
                <a:spcPct val="187500"/>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xmlns:a="http://schemas.openxmlformats.org/drawingml/2006/main" marL="647702" marR="0" lvl="1" indent="-323851" algn="just" rtl="0">
              <a:lnSpc>
                <a:spcPct val="18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Normalización: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el uso de esteroides se considera común y esperado en la cultura del gimnasio.</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702" marR="0" lvl="1" indent="-323851" algn="just" rtl="0">
              <a:lnSpc>
                <a:spcPct val="18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Minimización del riesgo: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creencia de que los esteroides no son peores que las dietas o estilos de vida poco saludables.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702" marR="0" lvl="1" indent="-323851" algn="just" rtl="0">
              <a:lnSpc>
                <a:spcPct val="18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No se considera "hacer trampa":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el esfuerzo en el gimnasio y una dieta estricta todavía se consideran clave.</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702" marR="0" lvl="1" indent="-323851" algn="just" rtl="0">
              <a:lnSpc>
                <a:spcPct val="18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Desconfianza en el consejo médico: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percepción de que los profesionales exageran los riesgos o carecen de conocimientos reales.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702" marR="0" lvl="1" indent="-323851" algn="just" rtl="0">
              <a:lnSpc>
                <a:spcPct val="18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Autoeducación: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confianza en la investigación en línea para justificar y gestionar el uso.</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702" marR="0" lvl="1" indent="-323851" algn="just" rtl="0">
              <a:lnSpc>
                <a:spcPct val="187500"/>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Riesgos psicológicos: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1295403" marR="0" lvl="2" indent="-431800" algn="just" rtl="0">
              <a:lnSpc>
                <a:spcPct val="18750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Depresión y pensamientos suicidas después de suspender un ciclo;</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1295403" marR="0" lvl="2" indent="-431800" algn="just" rtl="0">
              <a:lnSpc>
                <a:spcPct val="187500"/>
              </a:lnSpc>
              <a:spcBef>
                <a:spcPts val="0"/>
              </a:spcBef>
              <a:spcAft>
                <a:spcPts val="0"/>
              </a:spcAft>
              <a:buClr>
                <a:srgbClr val="000000"/>
              </a:buClr>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Miedo a perder masa muscular o progresar sin el uso continuado.</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87500"/>
              </a:lnSpc>
              <a:spcBef>
                <a:spcPts val="0"/>
              </a:spcBef>
              <a:spcAft>
                <a:spcPts val="0"/>
              </a:spcAft>
              <a:buNone/>
            </a:pPr>
            <a:endParaRPr lang="it-IT"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grpSp>
        <p:nvGrpSpPr>
          <p:cNvPr id="479" name="Google Shape;479;p29"/>
          <p:cNvGrpSpPr/>
          <p:nvPr/>
        </p:nvGrpSpPr>
        <p:grpSpPr>
          <a:xfrm>
            <a:off x="-1143" y="9134206"/>
            <a:ext cx="18312195" cy="1166241"/>
            <a:chOff x="-1524" y="-1524"/>
            <a:chExt cx="24416259" cy="1554988"/>
          </a:xfrm>
        </p:grpSpPr>
        <p:sp>
          <p:nvSpPr>
            <p:cNvPr id="480" name="Google Shape;480;p2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81" name="Google Shape;481;p2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2" name="Google Shape;482;p2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83" name="Google Shape;483;p29"/>
          <p:cNvGrpSpPr/>
          <p:nvPr/>
        </p:nvGrpSpPr>
        <p:grpSpPr>
          <a:xfrm rot="-420599">
            <a:off x="3682422" y="9493213"/>
            <a:ext cx="15092934" cy="1652778"/>
            <a:chOff x="-1524" y="-1524"/>
            <a:chExt cx="20123911" cy="2203704"/>
          </a:xfrm>
        </p:grpSpPr>
        <p:sp>
          <p:nvSpPr>
            <p:cNvPr id="484" name="Google Shape;484;p2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85" name="Google Shape;485;p2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6" name="Google Shape;486;p2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87" name="Google Shape;487;p29"/>
          <p:cNvSpPr txBox="1"/>
          <p:nvPr/>
        </p:nvSpPr>
        <p:spPr>
          <a:xfrm>
            <a:off x="532014" y="394039"/>
            <a:ext cx="17573106" cy="776969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87458"/>
              </a:lnSpc>
              <a:spcBef>
                <a:spcPts val="0"/>
              </a:spcBef>
              <a:spcAft>
                <a:spcPts val="0"/>
              </a:spcAft>
              <a:buNone/>
            </a:pPr>
            <a:r xmlns:a="http://schemas.openxmlformats.org/drawingml/2006/main">
              <a:rPr lang="es" sz="5400" dirty="0">
                <a:solidFill>
                  <a:srgbClr val="E98E24"/>
                </a:solidFill>
                <a:sym typeface="Calibri"/>
              </a:rPr>
              <a:t>Impacto en la calidad de vida de la vigorexia</a:t>
            </a:r>
            <a:endParaRPr xmlns:a="http://schemas.openxmlformats.org/drawingml/2006/main"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Aislamiento social: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evita comer fuera o asistir a reuniones sociales para seguir una dieta estricta.</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Tensión financiera: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grandes sumas gastadas en suplementos (por ejemplo, polvos de proteínas, quemadores de grasa), lo que deja poco para otras actividades.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Amistades limitadas: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queda poco tiempo o energía para mantener las relaciones.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Conflicto trabajo-vida: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formación priorizada sobre responsabilidades laborales → llegadas tarde, salidas anticipadas.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Preocupación constante: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pensamientos obsesivos sobre la comida, el entrenamiento y la apariencia a lo largo del día.</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La vida gira en torno al gimnasio: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visión idealizada del trabajo en fitness para justificar y mantener los hábitos actuales.</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458"/>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grpSp>
        <p:nvGrpSpPr>
          <p:cNvPr id="492" name="Google Shape;492;p30"/>
          <p:cNvGrpSpPr/>
          <p:nvPr/>
        </p:nvGrpSpPr>
        <p:grpSpPr>
          <a:xfrm>
            <a:off x="-1143" y="9134206"/>
            <a:ext cx="18312195" cy="1166241"/>
            <a:chOff x="-1524" y="-1524"/>
            <a:chExt cx="24416259" cy="1554988"/>
          </a:xfrm>
        </p:grpSpPr>
        <p:sp>
          <p:nvSpPr>
            <p:cNvPr id="493" name="Google Shape;493;p3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94" name="Google Shape;494;p3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5" name="Google Shape;495;p3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96" name="Google Shape;496;p30"/>
          <p:cNvGrpSpPr/>
          <p:nvPr/>
        </p:nvGrpSpPr>
        <p:grpSpPr>
          <a:xfrm rot="-420599">
            <a:off x="3682422" y="9493213"/>
            <a:ext cx="15092934" cy="1652778"/>
            <a:chOff x="-1524" y="-1524"/>
            <a:chExt cx="20123911" cy="2203704"/>
          </a:xfrm>
        </p:grpSpPr>
        <p:sp>
          <p:nvSpPr>
            <p:cNvPr id="497" name="Google Shape;497;p3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98" name="Google Shape;498;p3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9" name="Google Shape;499;p3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500" name="Google Shape;500;p30"/>
          <p:cNvSpPr txBox="1"/>
          <p:nvPr/>
        </p:nvSpPr>
        <p:spPr>
          <a:xfrm>
            <a:off x="639376" y="561407"/>
            <a:ext cx="17648624" cy="6388416"/>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87458"/>
              </a:lnSpc>
              <a:spcBef>
                <a:spcPts val="0"/>
              </a:spcBef>
              <a:spcAft>
                <a:spcPts val="0"/>
              </a:spcAft>
              <a:buNone/>
            </a:pPr>
            <a:r xmlns:a="http://schemas.openxmlformats.org/drawingml/2006/main">
              <a:rPr lang="es" sz="5400" dirty="0">
                <a:solidFill>
                  <a:srgbClr val="E98E24"/>
                </a:solidFill>
                <a:sym typeface="Calibri"/>
              </a:rPr>
              <a:t>Vigorexia: El costo emocional oculto</a:t>
            </a:r>
            <a:endParaRPr xmlns:a="http://schemas.openxmlformats.org/drawingml/2006/main"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Insatisfacción corporal persistente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 pesar de la muscularidad visible.</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Percepción distorsionada de sí mismo: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 siente inadecuado incluso cuando objetivamente es más musculoso que sus compañeros.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Baja autoestima: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pensamientos negativos constantes sobre la apariencia.</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Impacto en la intimidad: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incomodidad con la desnudez y la actividad sexual debido a la vergüenza corporal.</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Angustia emocional: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sentimientos de desesperanza y cuestionamiento del propósito del esfuerzo continuo.</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grpSp>
        <p:nvGrpSpPr>
          <p:cNvPr id="492" name="Google Shape;492;p30"/>
          <p:cNvGrpSpPr/>
          <p:nvPr/>
        </p:nvGrpSpPr>
        <p:grpSpPr>
          <a:xfrm>
            <a:off x="-1143" y="9134206"/>
            <a:ext cx="18312195" cy="1166241"/>
            <a:chOff x="-1524" y="-1524"/>
            <a:chExt cx="24416259" cy="1554988"/>
          </a:xfrm>
        </p:grpSpPr>
        <p:sp>
          <p:nvSpPr>
            <p:cNvPr id="493" name="Google Shape;493;p3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94" name="Google Shape;494;p3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5" name="Google Shape;495;p3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96" name="Google Shape;496;p30"/>
          <p:cNvGrpSpPr/>
          <p:nvPr/>
        </p:nvGrpSpPr>
        <p:grpSpPr>
          <a:xfrm rot="-420599">
            <a:off x="3682422" y="9493213"/>
            <a:ext cx="15092934" cy="1652778"/>
            <a:chOff x="-1524" y="-1524"/>
            <a:chExt cx="20123911" cy="2203704"/>
          </a:xfrm>
        </p:grpSpPr>
        <p:sp>
          <p:nvSpPr>
            <p:cNvPr id="497" name="Google Shape;497;p3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98" name="Google Shape;498;p3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9" name="Google Shape;499;p3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500" name="Google Shape;500;p30"/>
          <p:cNvSpPr txBox="1"/>
          <p:nvPr/>
        </p:nvSpPr>
        <p:spPr>
          <a:xfrm>
            <a:off x="639376" y="3446351"/>
            <a:ext cx="17648624" cy="2935227"/>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87458"/>
              </a:lnSpc>
              <a:spcBef>
                <a:spcPts val="0"/>
              </a:spcBef>
              <a:spcAft>
                <a:spcPts val="0"/>
              </a:spcAft>
              <a:buNone/>
            </a:pPr>
            <a:r xmlns:a="http://schemas.openxmlformats.org/drawingml/2006/main">
              <a:rPr lang="es" sz="5400" dirty="0">
                <a:solidFill>
                  <a:srgbClr val="E98E24"/>
                </a:solidFill>
                <a:sym typeface="Calibri"/>
              </a:rPr>
              <a:t>Gracias por su atención</a:t>
            </a:r>
            <a:endParaRPr xmlns:a="http://schemas.openxmlformats.org/drawingml/2006/main"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62099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grpSp>
        <p:nvGrpSpPr>
          <p:cNvPr id="126" name="Google Shape;126;p4"/>
          <p:cNvGrpSpPr/>
          <p:nvPr/>
        </p:nvGrpSpPr>
        <p:grpSpPr>
          <a:xfrm>
            <a:off x="-1143" y="9134206"/>
            <a:ext cx="18312195" cy="1166241"/>
            <a:chOff x="-1524" y="-1524"/>
            <a:chExt cx="24416259" cy="1554988"/>
          </a:xfrm>
        </p:grpSpPr>
        <p:sp>
          <p:nvSpPr>
            <p:cNvPr id="127" name="Google Shape;127;p4"/>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28" name="Google Shape;128;p4"/>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9" name="Google Shape;129;p4"/>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30" name="Google Shape;130;p4"/>
          <p:cNvGrpSpPr/>
          <p:nvPr/>
        </p:nvGrpSpPr>
        <p:grpSpPr>
          <a:xfrm rot="-420599">
            <a:off x="3682422" y="9493213"/>
            <a:ext cx="15092934" cy="1652778"/>
            <a:chOff x="-1524" y="-1524"/>
            <a:chExt cx="20123911" cy="2203704"/>
          </a:xfrm>
        </p:grpSpPr>
        <p:sp>
          <p:nvSpPr>
            <p:cNvPr id="131" name="Google Shape;131;p4"/>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32" name="Google Shape;132;p4"/>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3" name="Google Shape;133;p4"/>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34" name="Google Shape;134;p4"/>
          <p:cNvSpPr/>
          <p:nvPr/>
        </p:nvSpPr>
        <p:spPr>
          <a:xfrm>
            <a:off x="4685092" y="684592"/>
            <a:ext cx="8116229" cy="8116229"/>
          </a:xfrm>
          <a:custGeom>
            <a:avLst/>
            <a:gdLst/>
            <a:ahLst/>
            <a:cxnLst/>
            <a:rect l="l" t="t" r="r" b="b"/>
            <a:pathLst>
              <a:path w="8116229" h="8116229" extrusionOk="0">
                <a:moveTo>
                  <a:pt x="0" y="0"/>
                </a:moveTo>
                <a:lnTo>
                  <a:pt x="8116229" y="0"/>
                </a:lnTo>
                <a:lnTo>
                  <a:pt x="8116229" y="8116229"/>
                </a:lnTo>
                <a:lnTo>
                  <a:pt x="0" y="8116229"/>
                </a:lnTo>
                <a:lnTo>
                  <a:pt x="0" y="0"/>
                </a:lnTo>
                <a:close/>
              </a:path>
            </a:pathLst>
          </a:custGeom>
          <a:blipFill rotWithShape="1">
            <a:blip r:embed="rId5">
              <a:alphaModFix/>
            </a:blip>
            <a:stretch>
              <a:fillRect/>
            </a:stretch>
          </a:blipFill>
          <a:ln>
            <a:noFill/>
          </a:ln>
        </p:spPr>
        <p:txBody>
          <a:bodyPr/>
          <a:lstStyle/>
          <a:p>
            <a:endParaRPr lang="it-IT"/>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grpSp>
        <p:nvGrpSpPr>
          <p:cNvPr id="139" name="Google Shape;139;p5"/>
          <p:cNvGrpSpPr/>
          <p:nvPr/>
        </p:nvGrpSpPr>
        <p:grpSpPr>
          <a:xfrm>
            <a:off x="-1143" y="9134206"/>
            <a:ext cx="18312195" cy="1166241"/>
            <a:chOff x="-1524" y="-1524"/>
            <a:chExt cx="24416259" cy="1554988"/>
          </a:xfrm>
        </p:grpSpPr>
        <p:sp>
          <p:nvSpPr>
            <p:cNvPr id="140" name="Google Shape;140;p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41" name="Google Shape;141;p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2" name="Google Shape;142;p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43" name="Google Shape;143;p5"/>
          <p:cNvGrpSpPr/>
          <p:nvPr/>
        </p:nvGrpSpPr>
        <p:grpSpPr>
          <a:xfrm rot="-420599">
            <a:off x="3682422" y="9493213"/>
            <a:ext cx="15092934" cy="1652778"/>
            <a:chOff x="-1524" y="-1524"/>
            <a:chExt cx="20123911" cy="2203704"/>
          </a:xfrm>
        </p:grpSpPr>
        <p:sp>
          <p:nvSpPr>
            <p:cNvPr id="144" name="Google Shape;144;p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45" name="Google Shape;145;p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6" name="Google Shape;146;p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47" name="Google Shape;147;p5"/>
          <p:cNvSpPr txBox="1"/>
          <p:nvPr/>
        </p:nvSpPr>
        <p:spPr>
          <a:xfrm>
            <a:off x="2502650" y="1271883"/>
            <a:ext cx="13700988" cy="2727670"/>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40007"/>
              </a:lnSpc>
              <a:spcBef>
                <a:spcPts val="0"/>
              </a:spcBef>
              <a:spcAft>
                <a:spcPts val="0"/>
              </a:spcAft>
              <a:buNone/>
            </a:pPr>
            <a:r xmlns:a="http://schemas.openxmlformats.org/drawingml/2006/main">
              <a:rPr lang="es" sz="2532" b="0" i="0" u="none" strike="noStrike" cap="none" dirty="0">
                <a:solidFill>
                  <a:srgbClr val="000000"/>
                </a:solidFill>
                <a:latin typeface="Arial" panose="020B0604020202020204" pitchFamily="34" charset="0"/>
                <a:ea typeface="Calibri"/>
                <a:cs typeface="Arial" panose="020B0604020202020204" pitchFamily="34" charset="0"/>
                <a:sym typeface="Calibri"/>
              </a:rPr>
              <a:t>Criterios diagnósticos según el DSM-5 TR: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46754" marR="0" lvl="1" indent="-273377" algn="just" rtl="0">
              <a:lnSpc>
                <a:spcPct val="140007"/>
              </a:lnSpc>
              <a:spcBef>
                <a:spcPts val="0"/>
              </a:spcBef>
              <a:spcAft>
                <a:spcPts val="0"/>
              </a:spcAft>
              <a:buClr>
                <a:srgbClr val="000000"/>
              </a:buClr>
              <a:buSzPts val="2532"/>
              <a:buFont typeface="Arial"/>
              <a:buChar char="•"/>
            </a:pPr>
            <a:r xmlns:a="http://schemas.openxmlformats.org/drawingml/2006/main">
              <a:rPr lang="es" sz="2532" b="0" i="0" u="none" strike="noStrike" cap="none" dirty="0">
                <a:solidFill>
                  <a:srgbClr val="000000"/>
                </a:solidFill>
                <a:latin typeface="Arial" panose="020B0604020202020204" pitchFamily="34" charset="0"/>
                <a:ea typeface="Calibri"/>
                <a:cs typeface="Arial" panose="020B0604020202020204" pitchFamily="34" charset="0"/>
                <a:sym typeface="Calibri"/>
              </a:rPr>
              <a:t>una disminución gradual o rápida en la ingesta de alimentos que resulta en pérdida de peso;</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46754" marR="0" lvl="1" indent="-273377" algn="just" rtl="0">
              <a:lnSpc>
                <a:spcPct val="140007"/>
              </a:lnSpc>
              <a:spcBef>
                <a:spcPts val="0"/>
              </a:spcBef>
              <a:spcAft>
                <a:spcPts val="0"/>
              </a:spcAft>
              <a:buClr>
                <a:srgbClr val="000000"/>
              </a:buClr>
              <a:buSzPts val="2532"/>
              <a:buFont typeface="Arial"/>
              <a:buChar char="•"/>
            </a:pPr>
            <a:r xmlns:a="http://schemas.openxmlformats.org/drawingml/2006/main">
              <a:rPr lang="es" sz="2532" b="0" i="0" u="none" strike="noStrike" cap="none" dirty="0">
                <a:solidFill>
                  <a:srgbClr val="000000"/>
                </a:solidFill>
                <a:latin typeface="Arial" panose="020B0604020202020204" pitchFamily="34" charset="0"/>
                <a:ea typeface="Calibri"/>
                <a:cs typeface="Arial" panose="020B0604020202020204" pitchFamily="34" charset="0"/>
                <a:sym typeface="Calibri"/>
              </a:rPr>
              <a:t>un miedo intenso a ganar peso a pesar de una pérdida de peso progresiva y/o de un peso insuficiente, que puede alcanzar niveles graves;</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46754" marR="0" lvl="1" indent="-273377" algn="just" rtl="0">
              <a:lnSpc>
                <a:spcPct val="140007"/>
              </a:lnSpc>
              <a:spcBef>
                <a:spcPts val="0"/>
              </a:spcBef>
              <a:spcAft>
                <a:spcPts val="0"/>
              </a:spcAft>
              <a:buClr>
                <a:srgbClr val="000000"/>
              </a:buClr>
              <a:buSzPts val="2532"/>
              <a:buFont typeface="Arial"/>
              <a:buChar char="•"/>
            </a:pPr>
            <a:r xmlns:a="http://schemas.openxmlformats.org/drawingml/2006/main">
              <a:rPr lang="es" sz="2532" b="0" i="0" u="none" strike="noStrike" cap="none" dirty="0">
                <a:solidFill>
                  <a:srgbClr val="000000"/>
                </a:solidFill>
                <a:latin typeface="Arial" panose="020B0604020202020204" pitchFamily="34" charset="0"/>
                <a:ea typeface="Calibri"/>
                <a:cs typeface="Arial" panose="020B0604020202020204" pitchFamily="34" charset="0"/>
                <a:sym typeface="Calibri"/>
              </a:rPr>
              <a:t>una percepción distorsionada de la imagen corporal.</a:t>
            </a:r>
            <a:endParaRPr xmlns:a="http://schemas.openxmlformats.org/drawingml/2006/main" dirty="0">
              <a:latin typeface="Arial" panose="020B0604020202020204" pitchFamily="34" charset="0"/>
              <a:cs typeface="Arial" panose="020B0604020202020204" pitchFamily="34" charset="0"/>
            </a:endParaRPr>
          </a:p>
        </p:txBody>
      </p:sp>
      <p:sp>
        <p:nvSpPr>
          <p:cNvPr id="148" name="Google Shape;148;p5"/>
          <p:cNvSpPr txBox="1"/>
          <p:nvPr/>
        </p:nvSpPr>
        <p:spPr>
          <a:xfrm>
            <a:off x="2294313" y="321164"/>
            <a:ext cx="9324695" cy="830997"/>
          </a:xfrm>
          <a:prstGeom prst="rect">
            <a:avLst/>
          </a:prstGeom>
          <a:noFill/>
          <a:ln>
            <a:noFill/>
          </a:ln>
        </p:spPr>
        <p:txBody>
          <a:bodyPr spcFirstLastPara="1" wrap="square" lIns="0" tIns="0" rIns="0" bIns="0" anchor="t" anchorCtr="0">
            <a:spAutoFit/>
          </a:bodyPr>
          <a:lstStyle/>
          <a:p>
            <a:pPr xmlns:a="http://schemas.openxmlformats.org/drawingml/2006/main" marL="0" lvl="0" indent="0" algn="ctr">
              <a:buClr>
                <a:schemeClr val="dk1"/>
              </a:buClr>
              <a:buSzPts val="1800"/>
            </a:pPr>
            <a:r xmlns:a="http://schemas.openxmlformats.org/drawingml/2006/main">
              <a:rPr lang="es" sz="5400" dirty="0">
                <a:solidFill>
                  <a:srgbClr val="E98E24"/>
                </a:solidFill>
                <a:sym typeface="Calibri"/>
              </a:rPr>
              <a:t>Anorexia nerviosa (AN)</a:t>
            </a:r>
          </a:p>
        </p:txBody>
      </p:sp>
      <p:sp>
        <p:nvSpPr>
          <p:cNvPr id="149" name="Google Shape;149;p5"/>
          <p:cNvSpPr txBox="1"/>
          <p:nvPr/>
        </p:nvSpPr>
        <p:spPr>
          <a:xfrm>
            <a:off x="2502650" y="4093557"/>
            <a:ext cx="13700988" cy="408490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58250"/>
              </a:lnSpc>
              <a:spcBef>
                <a:spcPts val="0"/>
              </a:spcBef>
              <a:spcAft>
                <a:spcPts val="0"/>
              </a:spcAft>
              <a:buNone/>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El pico de aparición típico se produce en ambos sexos entre los </a:t>
            </a: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15 y los 19 años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Sin embargo, en los últimos años, se ha observado una </a:t>
            </a: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edad de inicio más temprana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coincidiendo con la tendencia general de una pubertad más temprana.</a:t>
            </a:r>
          </a:p>
          <a:p>
            <a:pPr xmlns:a="http://schemas.openxmlformats.org/drawingml/2006/main" marL="0" marR="0" lvl="0" indent="0" algn="just" rtl="0">
              <a:lnSpc>
                <a:spcPct val="158250"/>
              </a:lnSpc>
              <a:spcBef>
                <a:spcPts val="0"/>
              </a:spcBef>
              <a:spcAft>
                <a:spcPts val="0"/>
              </a:spcAft>
              <a:buNone/>
            </a:pPr>
            <a:r xmlns:a="http://schemas.openxmlformats.org/drawingml/2006/main">
              <a:rPr lang="es" sz="2400" b="0" i="1" u="none" strike="noStrike" cap="none" dirty="0">
                <a:solidFill>
                  <a:srgbClr val="000000"/>
                </a:solidFill>
                <a:latin typeface="Arial" panose="020B0604020202020204" pitchFamily="34" charset="0"/>
                <a:ea typeface="Calibri"/>
                <a:cs typeface="Arial" panose="020B0604020202020204" pitchFamily="34" charset="0"/>
                <a:sym typeface="Calibri"/>
              </a:rPr>
              <a:t>La presentación clínica del trastorno en la preadolescencia puede diferir de la de la adolescencia.</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58250"/>
              </a:lnSpc>
              <a:spcBef>
                <a:spcPts val="0"/>
              </a:spcBef>
              <a:spcAft>
                <a:spcPts val="0"/>
              </a:spcAft>
              <a:buNone/>
            </a:pPr>
            <a:endParaRPr sz="2400" b="0" i="1"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xmlns:a="http://schemas.openxmlformats.org/drawingml/2006/main" marL="0" marR="0" lvl="0" indent="0" algn="just" rtl="0">
              <a:lnSpc>
                <a:spcPct val="158250"/>
              </a:lnSpc>
              <a:spcBef>
                <a:spcPts val="0"/>
              </a:spcBef>
              <a:spcAft>
                <a:spcPts val="0"/>
              </a:spcAft>
              <a:buNone/>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Si no se reconoce y se trata a tiempo, la AN puede afectar negativamente el desarrollo físico y psicológico, provocando discapacidad e interrupción del proceso de crecimiento, con consecuencias a largo plazo potencialmente significativas.</a:t>
            </a:r>
            <a:endParaRPr xmlns:a="http://schemas.openxmlformats.org/drawingml/2006/main" dirty="0">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154" name="Google Shape;154;p6"/>
          <p:cNvGrpSpPr/>
          <p:nvPr/>
        </p:nvGrpSpPr>
        <p:grpSpPr>
          <a:xfrm>
            <a:off x="-1143" y="8967946"/>
            <a:ext cx="18312195" cy="1166241"/>
            <a:chOff x="-1524" y="-1524"/>
            <a:chExt cx="24416259" cy="1554988"/>
          </a:xfrm>
        </p:grpSpPr>
        <p:sp>
          <p:nvSpPr>
            <p:cNvPr id="155" name="Google Shape;155;p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56" name="Google Shape;156;p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7" name="Google Shape;157;p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58" name="Google Shape;158;p6"/>
          <p:cNvGrpSpPr/>
          <p:nvPr/>
        </p:nvGrpSpPr>
        <p:grpSpPr>
          <a:xfrm rot="-420599">
            <a:off x="3682422" y="9493213"/>
            <a:ext cx="15092934" cy="1652778"/>
            <a:chOff x="-1524" y="-1524"/>
            <a:chExt cx="20123911" cy="2203704"/>
          </a:xfrm>
        </p:grpSpPr>
        <p:sp>
          <p:nvSpPr>
            <p:cNvPr id="159" name="Google Shape;159;p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60" name="Google Shape;160;p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1" name="Google Shape;161;p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62" name="Google Shape;162;p6"/>
          <p:cNvSpPr txBox="1"/>
          <p:nvPr/>
        </p:nvSpPr>
        <p:spPr>
          <a:xfrm>
            <a:off x="1048463" y="1469400"/>
            <a:ext cx="15646957" cy="7109639"/>
          </a:xfrm>
          <a:prstGeom prst="rect">
            <a:avLst/>
          </a:prstGeom>
          <a:noFill/>
          <a:ln>
            <a:noFill/>
          </a:ln>
        </p:spPr>
        <p:txBody>
          <a:bodyPr spcFirstLastPara="1" wrap="square" lIns="0" tIns="0" rIns="0" bIns="0" anchor="t" anchorCtr="0">
            <a:spAutoFit/>
          </a:bodyPr>
          <a:lstStyle/>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Generalmente con restricción alimentaria:</a:t>
            </a:r>
            <a:endParaRPr xmlns:a="http://schemas.openxmlformats.org/drawingml/2006/main"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1295403" marR="0" lvl="2" indent="-4318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seguir una dieta orientada a la pérdida de peso (ingesta calórica baja, evitar carbohidratos y grasas/ayuno intermitente/porciones de comida pequeñas).</a:t>
            </a:r>
            <a:endParaRPr xmlns:a="http://schemas.openxmlformats.org/drawingml/2006/main"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Los pacientes con AN a menudo racionalizan sus restricciones alimentarias alegando intolerancias o alergias alimentarias, afirmando que ciertos alimentos les hacen sentir mal o informando que se sienten particularmente hinchados después de comer ciertos alimentos.</a:t>
            </a:r>
            <a:endParaRPr xmlns:a="http://schemas.openxmlformats.org/drawingml/2006/main" sz="2400" dirty="0">
              <a:solidFill>
                <a:schemeClr val="dk1"/>
              </a:solidFill>
              <a:latin typeface="Arial" panose="020B0604020202020204" pitchFamily="34" charset="0"/>
              <a:cs typeface="Arial" panose="020B0604020202020204" pitchFamily="34" charset="0"/>
              <a:sym typeface="Calibri"/>
            </a:endParaRPr>
          </a:p>
          <a:p>
            <a:pPr marL="342900" marR="0" lvl="0" indent="-342900" algn="just" rtl="0">
              <a:lnSpc>
                <a:spcPct val="1750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Objetivo principal: modificar la imagen corporal en respuesta a la insatisfacción con la apariencia física y la baja autoestima, según ideales personales de belleza. Estos ideales suelen ser irrealistas y estar influenciados por imágenes distorsionadas en internet.</a:t>
            </a:r>
            <a:endParaRPr xmlns:a="http://schemas.openxmlformats.org/drawingml/2006/main" sz="2400" dirty="0">
              <a:solidFill>
                <a:schemeClr val="dk1"/>
              </a:solidFill>
              <a:latin typeface="Arial" panose="020B0604020202020204" pitchFamily="34" charset="0"/>
              <a:cs typeface="Arial" panose="020B0604020202020204" pitchFamily="34" charset="0"/>
              <a:sym typeface="Calibri"/>
            </a:endParaRPr>
          </a:p>
          <a:p>
            <a:pPr marL="342900" marR="0" lvl="0" indent="-342900" algn="just" rtl="0">
              <a:lnSpc>
                <a:spcPct val="175000"/>
              </a:lnSpc>
              <a:spcBef>
                <a:spcPts val="0"/>
              </a:spcBef>
              <a:spcAft>
                <a:spcPts val="0"/>
              </a:spcAft>
              <a:buFont typeface="Wingdings" panose="05000000000000000000" pitchFamily="2" charset="2"/>
              <a:buChar char="§"/>
            </a:pPr>
            <a:endParaRPr sz="2400" b="0" i="0" u="none" strike="noStrike" cap="none" dirty="0">
              <a:solidFill>
                <a:srgbClr val="000000"/>
              </a:solidFill>
              <a:latin typeface="Calibri"/>
              <a:ea typeface="Calibri"/>
              <a:cs typeface="Calibri"/>
              <a:sym typeface="Calibri"/>
            </a:endParaRPr>
          </a:p>
          <a:p>
            <a:pPr xmlns:a="http://schemas.openxmlformats.org/drawingml/2006/main" marL="666751" marR="0" lvl="1" indent="-342900" algn="just" rtl="0">
              <a:lnSpc>
                <a:spcPct val="1400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En las primeras etapas de la enfermedad, las personas con AN pueden referir un evento traumático.</a:t>
            </a:r>
            <a:r xmlns:a="http://schemas.openxmlformats.org/drawingml/2006/main">
              <a:rPr lang="es" sz="2400" dirty="0">
                <a:solidFill>
                  <a:schemeClr val="dk1"/>
                </a:solidFill>
                <a:latin typeface="Arial" panose="020B0604020202020204" pitchFamily="34" charset="0"/>
                <a:cs typeface="Arial" panose="020B0604020202020204" pitchFamily="34" charset="0"/>
                <a:sym typeface="Arimo"/>
              </a:rPr>
              <a:t> </a:t>
            </a:r>
            <a:endParaRPr xmlns:a="http://schemas.openxmlformats.org/drawingml/2006/main" sz="2400" dirty="0">
              <a:solidFill>
                <a:schemeClr val="dk1"/>
              </a:solidFill>
              <a:latin typeface="Arial" panose="020B0604020202020204" pitchFamily="34" charset="0"/>
              <a:cs typeface="Arial" panose="020B0604020202020204" pitchFamily="34" charset="0"/>
            </a:endParaRPr>
          </a:p>
        </p:txBody>
      </p:sp>
      <p:sp>
        <p:nvSpPr>
          <p:cNvPr id="163" name="Google Shape;163;p6"/>
          <p:cNvSpPr txBox="1"/>
          <p:nvPr/>
        </p:nvSpPr>
        <p:spPr>
          <a:xfrm>
            <a:off x="2693325" y="502524"/>
            <a:ext cx="10588432" cy="830997"/>
          </a:xfrm>
          <a:prstGeom prst="rect">
            <a:avLst/>
          </a:prstGeom>
          <a:noFill/>
          <a:ln>
            <a:noFill/>
          </a:ln>
        </p:spPr>
        <p:txBody>
          <a:bodyPr spcFirstLastPara="1" wrap="square" lIns="0" tIns="0" rIns="0" bIns="0" anchor="t" anchorCtr="0">
            <a:spAutoFit/>
          </a:bodyPr>
          <a:lstStyle/>
          <a:p>
            <a:pPr xmlns:a="http://schemas.openxmlformats.org/drawingml/2006/main" marL="0" lvl="0" indent="0" algn="ctr">
              <a:buClr>
                <a:schemeClr val="dk1"/>
              </a:buClr>
              <a:buSzPts val="1800"/>
            </a:pPr>
            <a:r xmlns:a="http://schemas.openxmlformats.org/drawingml/2006/main">
              <a:rPr lang="es" sz="5400" dirty="0">
                <a:solidFill>
                  <a:srgbClr val="E98E24"/>
                </a:solidFill>
                <a:sym typeface="Calibri"/>
              </a:rPr>
              <a:t>AN: Cómo empieza en la adolescencia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grpSp>
        <p:nvGrpSpPr>
          <p:cNvPr id="168" name="Google Shape;168;p7"/>
          <p:cNvGrpSpPr/>
          <p:nvPr/>
        </p:nvGrpSpPr>
        <p:grpSpPr>
          <a:xfrm>
            <a:off x="-1143" y="9134206"/>
            <a:ext cx="18312195" cy="1166241"/>
            <a:chOff x="-1524" y="-1524"/>
            <a:chExt cx="24416259" cy="1554988"/>
          </a:xfrm>
        </p:grpSpPr>
        <p:sp>
          <p:nvSpPr>
            <p:cNvPr id="169" name="Google Shape;169;p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70" name="Google Shape;170;p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1" name="Google Shape;171;p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72" name="Google Shape;172;p7"/>
          <p:cNvGrpSpPr/>
          <p:nvPr/>
        </p:nvGrpSpPr>
        <p:grpSpPr>
          <a:xfrm rot="-420599">
            <a:off x="3682422" y="9493213"/>
            <a:ext cx="15092934" cy="1652778"/>
            <a:chOff x="-1524" y="-1524"/>
            <a:chExt cx="20123911" cy="2203704"/>
          </a:xfrm>
        </p:grpSpPr>
        <p:sp>
          <p:nvSpPr>
            <p:cNvPr id="173" name="Google Shape;173;p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74" name="Google Shape;174;p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5" name="Google Shape;175;p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76" name="Google Shape;176;p7"/>
          <p:cNvSpPr txBox="1"/>
          <p:nvPr/>
        </p:nvSpPr>
        <p:spPr>
          <a:xfrm>
            <a:off x="2144737" y="1578514"/>
            <a:ext cx="14058900" cy="7755969"/>
          </a:xfrm>
          <a:prstGeom prst="rect">
            <a:avLst/>
          </a:prstGeom>
          <a:noFill/>
          <a:ln>
            <a:noFill/>
          </a:ln>
        </p:spPr>
        <p:txBody>
          <a:bodyPr spcFirstLastPara="1" wrap="square" lIns="0" tIns="0" rIns="0" bIns="0" anchor="t" anchorCtr="0">
            <a:spAutoFit/>
          </a:bodyPr>
          <a:lstStyle/>
          <a:p>
            <a:pPr xmlns:a="http://schemas.openxmlformats.org/drawingml/2006/main" marL="647702" marR="0" lvl="1" indent="-323851" algn="just" rtl="0">
              <a:lnSpc>
                <a:spcPct val="175000"/>
              </a:lnSpc>
              <a:spcBef>
                <a:spcPts val="0"/>
              </a:spcBef>
              <a:spcAft>
                <a:spcPts val="0"/>
              </a:spcAft>
              <a:buClr>
                <a:srgbClr val="000000"/>
              </a:buClr>
              <a:buSzPts val="2400"/>
              <a:buFont typeface="Arial"/>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Los adolescentes con AN pueden </a:t>
            </a:r>
            <a:r xmlns:a="http://schemas.openxmlformats.org/drawingml/2006/main">
              <a:rPr lang="es" sz="2400" dirty="0" err="1">
                <a:solidFill>
                  <a:schemeClr val="dk1"/>
                </a:solidFill>
                <a:latin typeface="Arial" panose="020B0604020202020204" pitchFamily="34" charset="0"/>
                <a:cs typeface="Arial" panose="020B0604020202020204" pitchFamily="34" charset="0"/>
                <a:sym typeface="Calibri"/>
              </a:rPr>
              <a:t>constantemente </a:t>
            </a: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revisar su peso y forma corporal frente al espejo.</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47702" marR="0" lvl="1" indent="-323851" algn="just" rtl="0">
              <a:lnSpc>
                <a:spcPct val="175000"/>
              </a:lnSpc>
              <a:spcBef>
                <a:spcPts val="0"/>
              </a:spcBef>
              <a:spcAft>
                <a:spcPts val="0"/>
              </a:spcAft>
              <a:buClr>
                <a:srgbClr val="000000"/>
              </a:buClr>
              <a:buSzPts val="2400"/>
              <a:buFont typeface="Arial"/>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Inicialmente, la pérdida de peso se convierte en una fuente de empoderamiento: los adolescentes con AN pueden experimentar una sensación de mayor bienestar y autoeficacia a partir de la pérdida de peso y los cambios en la forma del cuerpo.</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47702" marR="0" lvl="1" indent="-323851" algn="just" rtl="0">
              <a:lnSpc>
                <a:spcPct val="175000"/>
              </a:lnSpc>
              <a:spcBef>
                <a:spcPts val="0"/>
              </a:spcBef>
              <a:spcAft>
                <a:spcPts val="0"/>
              </a:spcAft>
              <a:buClr>
                <a:srgbClr val="000000"/>
              </a:buClr>
              <a:buSzPts val="2400"/>
              <a:buFont typeface="Arial"/>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Falsas creencias de que controlar el cuerpo puede ayudarles a lidiar con emociones negativas, baja autoestima, incompetencia y un entorno percibido como caótico o fuera de control, lo que conduce a la autodisciplina y al éxito personal.</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47702" marR="0" lvl="1" indent="-323851" algn="just" rtl="0">
              <a:lnSpc>
                <a:spcPct val="175000"/>
              </a:lnSpc>
              <a:spcBef>
                <a:spcPts val="0"/>
              </a:spcBef>
              <a:spcAft>
                <a:spcPts val="0"/>
              </a:spcAft>
              <a:buClr>
                <a:srgbClr val="000000"/>
              </a:buClr>
              <a:buSzPts val="2400"/>
              <a:buFont typeface="Arial"/>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La pérdida de peso se convierte en una forma de afirmar la fuerza y la capacidad personal.</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0" marR="0" lvl="0" indent="0" algn="just" rtl="0">
              <a:lnSpc>
                <a:spcPct val="140000"/>
              </a:lnSpc>
              <a:spcBef>
                <a:spcPts val="0"/>
              </a:spcBef>
              <a:spcAft>
                <a:spcPts val="0"/>
              </a:spcAft>
              <a:buNone/>
            </a:pPr>
            <a:endParaRPr sz="3000" b="0" i="0" u="none" strike="noStrike" cap="none" dirty="0">
              <a:solidFill>
                <a:srgbClr val="000000"/>
              </a:solidFill>
              <a:latin typeface="Arimo"/>
              <a:ea typeface="Arimo"/>
              <a:cs typeface="Arimo"/>
              <a:sym typeface="Arimo"/>
            </a:endParaRPr>
          </a:p>
          <a:p>
            <a:pPr marL="0" marR="0" lvl="0" indent="0" algn="just" rtl="0">
              <a:lnSpc>
                <a:spcPct val="140000"/>
              </a:lnSpc>
              <a:spcBef>
                <a:spcPts val="0"/>
              </a:spcBef>
              <a:spcAft>
                <a:spcPts val="0"/>
              </a:spcAft>
              <a:buNone/>
            </a:pPr>
            <a:endParaRPr sz="3000" b="0" i="0" u="none" strike="noStrike" cap="none" dirty="0">
              <a:solidFill>
                <a:srgbClr val="000000"/>
              </a:solidFill>
              <a:latin typeface="Arimo"/>
              <a:ea typeface="Arimo"/>
              <a:cs typeface="Arimo"/>
              <a:sym typeface="Arimo"/>
            </a:endParaRPr>
          </a:p>
        </p:txBody>
      </p:sp>
      <p:sp>
        <p:nvSpPr>
          <p:cNvPr id="177" name="Google Shape;177;p7"/>
          <p:cNvSpPr txBox="1"/>
          <p:nvPr/>
        </p:nvSpPr>
        <p:spPr>
          <a:xfrm>
            <a:off x="3358341" y="213129"/>
            <a:ext cx="12967855" cy="1238159"/>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8718"/>
              </a:lnSpc>
              <a:spcBef>
                <a:spcPts val="0"/>
              </a:spcBef>
              <a:spcAft>
                <a:spcPts val="0"/>
              </a:spcAft>
              <a:buNone/>
            </a:pPr>
            <a:r xmlns:a="http://schemas.openxmlformats.org/drawingml/2006/main">
              <a:rPr lang="es" sz="5400" dirty="0">
                <a:solidFill>
                  <a:srgbClr val="E98E24"/>
                </a:solidFill>
                <a:sym typeface="Calibri"/>
              </a:rPr>
              <a:t>Perfeccionismo y control en AN: primeros pasos</a:t>
            </a:r>
            <a:endParaRPr xmlns:a="http://schemas.openxmlformats.org/drawingml/2006/main" lang="en-US" sz="5400" dirty="0">
              <a:solidFill>
                <a:srgbClr val="E98E24"/>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1"/>
        <p:cNvGrpSpPr/>
        <p:nvPr/>
      </p:nvGrpSpPr>
      <p:grpSpPr>
        <a:xfrm>
          <a:off x="0" y="0"/>
          <a:ext cx="0" cy="0"/>
          <a:chOff x="0" y="0"/>
          <a:chExt cx="0" cy="0"/>
        </a:xfrm>
      </p:grpSpPr>
      <p:grpSp>
        <p:nvGrpSpPr>
          <p:cNvPr id="182" name="Google Shape;182;p8"/>
          <p:cNvGrpSpPr/>
          <p:nvPr/>
        </p:nvGrpSpPr>
        <p:grpSpPr>
          <a:xfrm>
            <a:off x="-1143" y="9134206"/>
            <a:ext cx="18312195" cy="1166241"/>
            <a:chOff x="-1524" y="-1524"/>
            <a:chExt cx="24416259" cy="1554988"/>
          </a:xfrm>
        </p:grpSpPr>
        <p:sp>
          <p:nvSpPr>
            <p:cNvPr id="183" name="Google Shape;183;p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84" name="Google Shape;184;p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5" name="Google Shape;185;p8"/>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4">
              <a:alphaModFix/>
            </a:blip>
            <a:stretch>
              <a:fillRect l="-3" r="-2"/>
            </a:stretch>
          </a:blipFill>
          <a:ln>
            <a:noFill/>
          </a:ln>
        </p:spPr>
        <p:txBody>
          <a:bodyPr/>
          <a:lstStyle/>
          <a:p>
            <a:endParaRPr lang="it-IT"/>
          </a:p>
        </p:txBody>
      </p:sp>
      <p:grpSp>
        <p:nvGrpSpPr>
          <p:cNvPr id="186" name="Google Shape;186;p8"/>
          <p:cNvGrpSpPr/>
          <p:nvPr/>
        </p:nvGrpSpPr>
        <p:grpSpPr>
          <a:xfrm rot="-420599">
            <a:off x="3682422" y="9493213"/>
            <a:ext cx="15092934" cy="1652778"/>
            <a:chOff x="-1524" y="-1524"/>
            <a:chExt cx="20123911" cy="2203704"/>
          </a:xfrm>
        </p:grpSpPr>
        <p:sp>
          <p:nvSpPr>
            <p:cNvPr id="187" name="Google Shape;187;p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88" name="Google Shape;188;p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9" name="Google Shape;189;p8"/>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5">
              <a:alphaModFix/>
            </a:blip>
            <a:stretch>
              <a:fillRect t="-88" b="-88"/>
            </a:stretch>
          </a:blipFill>
          <a:ln>
            <a:noFill/>
          </a:ln>
        </p:spPr>
        <p:txBody>
          <a:bodyPr/>
          <a:lstStyle/>
          <a:p>
            <a:endParaRPr lang="it-IT"/>
          </a:p>
        </p:txBody>
      </p:sp>
      <p:sp>
        <p:nvSpPr>
          <p:cNvPr id="190" name="Google Shape;190;p8"/>
          <p:cNvSpPr txBox="1"/>
          <p:nvPr/>
        </p:nvSpPr>
        <p:spPr>
          <a:xfrm>
            <a:off x="1600200" y="1033831"/>
            <a:ext cx="15430500" cy="8166082"/>
          </a:xfrm>
          <a:prstGeom prst="rect">
            <a:avLst/>
          </a:prstGeom>
          <a:noFill/>
          <a:ln>
            <a:noFill/>
          </a:ln>
        </p:spPr>
        <p:txBody>
          <a:bodyPr spcFirstLastPara="1" wrap="square" lIns="0" tIns="0" rIns="0" bIns="0" anchor="t" anchorCtr="0">
            <a:spAutoFit/>
          </a:bodyPr>
          <a:lstStyle/>
          <a:p>
            <a:pPr marL="0" marR="0" lvl="0" indent="0" algn="just" rtl="0">
              <a:lnSpc>
                <a:spcPct val="209999"/>
              </a:lnSpc>
              <a:spcBef>
                <a:spcPts val="0"/>
              </a:spcBef>
              <a:spcAft>
                <a:spcPts val="0"/>
              </a:spcAft>
              <a:buNone/>
            </a:pPr>
            <a:endParaRPr sz="1800" b="0" i="0" u="none" strike="noStrike" cap="none" dirty="0">
              <a:solidFill>
                <a:schemeClr val="dk1"/>
              </a:solidFill>
              <a:latin typeface="Calibri"/>
              <a:ea typeface="Calibri"/>
              <a:cs typeface="Calibri"/>
              <a:sym typeface="Calibri"/>
            </a:endParaRPr>
          </a:p>
          <a:p>
            <a:pPr xmlns:a="http://schemas.openxmlformats.org/drawingml/2006/main"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El deseo de perder peso generalmente se convierte en miedo a ganar peso.</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El miedo a ganar peso genera ansiedad y culpa después de comer = inestabilidad del estado de ánimo relacionada con el autojuicio y la conducta.</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34366" lvl="1" indent="-342900" algn="just">
              <a:lnSpc>
                <a:spcPct val="157500"/>
              </a:lnSpc>
              <a:buSzPts val="2400"/>
              <a:buFont typeface="Wingdings" panose="05000000000000000000" pitchFamily="2" charset="2"/>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Las personas con AN intentan controlar la ansiedad y evitar imprevistos mediante conductas compulsivas: control del peso antes y después de las comidas (el peso se convierte en un pensamiento obsesivo), revisión corporal frente al espejo, conteo de calorías, rituales durante las comidas (como cortar la comida en trozos pequeños, cocinar durante largos periodos o comer muy despacio).</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400" dirty="0">
                <a:solidFill>
                  <a:schemeClr val="dk1"/>
                </a:solidFill>
                <a:latin typeface="Arial" panose="020B0604020202020204" pitchFamily="34" charset="0"/>
                <a:cs typeface="Arial" panose="020B0604020202020204" pitchFamily="34" charset="0"/>
                <a:sym typeface="Calibri"/>
              </a:rPr>
              <a:t>Aumentar peso provoca hambre y puede significar significativamente perder el control sobre la propia identidad y autonomía (relaciones personales, reacciones internas y eventos externos).</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0" marR="0" lvl="0" indent="0" algn="just" rtl="0">
              <a:lnSpc>
                <a:spcPct val="140000"/>
              </a:lnSpc>
              <a:spcBef>
                <a:spcPts val="0"/>
              </a:spcBef>
              <a:spcAft>
                <a:spcPts val="0"/>
              </a:spcAft>
              <a:buNone/>
            </a:pPr>
            <a:endParaRPr sz="2700" b="0" i="0" u="none" strike="noStrike" cap="none" dirty="0">
              <a:solidFill>
                <a:srgbClr val="000000"/>
              </a:solidFill>
              <a:latin typeface="Arimo"/>
              <a:ea typeface="Arimo"/>
              <a:cs typeface="Arimo"/>
              <a:sym typeface="Arimo"/>
            </a:endParaRPr>
          </a:p>
        </p:txBody>
      </p:sp>
      <p:sp>
        <p:nvSpPr>
          <p:cNvPr id="191" name="Google Shape;191;p8"/>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35625"/>
              </a:lnSpc>
              <a:spcBef>
                <a:spcPts val="0"/>
              </a:spcBef>
              <a:spcAft>
                <a:spcPts val="0"/>
              </a:spcAft>
              <a:buNone/>
            </a:pPr>
            <a:r xmlns:a="http://schemas.openxmlformats.org/drawingml/2006/main">
              <a:rPr lang="es" sz="5400" dirty="0">
                <a:solidFill>
                  <a:srgbClr val="E98E24"/>
                </a:solidFill>
                <a:sym typeface="Calibri"/>
              </a:rPr>
              <a:t>Perfeccionismo y control en AN: la evolución</a:t>
            </a:r>
            <a:endParaRPr xmlns:a="http://schemas.openxmlformats.org/drawingml/2006/main" lang="en-US" sz="5400" dirty="0">
              <a:solidFill>
                <a:srgbClr val="E98E24"/>
              </a:solidFill>
            </a:endParaRPr>
          </a:p>
        </p:txBody>
      </p:sp>
    </p:spTree>
  </p:cSld>
  <p:clrMapOvr>
    <a:overrideClrMapping bg1="lt1" tx1="dk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5">
          <a:extLst>
            <a:ext uri="{FF2B5EF4-FFF2-40B4-BE49-F238E27FC236}">
              <a16:creationId xmlns:a16="http://schemas.microsoft.com/office/drawing/2014/main" id="{FDD6D344-B5AD-EE31-AA33-7848FC09561A}"/>
            </a:ext>
          </a:extLst>
        </p:cNvPr>
        <p:cNvGrpSpPr/>
        <p:nvPr/>
      </p:nvGrpSpPr>
      <p:grpSpPr>
        <a:xfrm>
          <a:off x="0" y="0"/>
          <a:ext cx="0" cy="0"/>
          <a:chOff x="0" y="0"/>
          <a:chExt cx="0" cy="0"/>
        </a:xfrm>
      </p:grpSpPr>
      <p:grpSp>
        <p:nvGrpSpPr>
          <p:cNvPr id="196" name="Google Shape;196;p9">
            <a:extLst>
              <a:ext uri="{FF2B5EF4-FFF2-40B4-BE49-F238E27FC236}">
                <a16:creationId xmlns:a16="http://schemas.microsoft.com/office/drawing/2014/main" id="{94641667-5089-9A3B-20DA-71FBA2B5CA0D}"/>
              </a:ext>
            </a:extLst>
          </p:cNvPr>
          <p:cNvGrpSpPr/>
          <p:nvPr/>
        </p:nvGrpSpPr>
        <p:grpSpPr>
          <a:xfrm>
            <a:off x="-1143" y="9134206"/>
            <a:ext cx="18312195" cy="1166241"/>
            <a:chOff x="-1524" y="-1524"/>
            <a:chExt cx="24416259" cy="1554988"/>
          </a:xfrm>
        </p:grpSpPr>
        <p:sp>
          <p:nvSpPr>
            <p:cNvPr id="197" name="Google Shape;197;p9">
              <a:extLst>
                <a:ext uri="{FF2B5EF4-FFF2-40B4-BE49-F238E27FC236}">
                  <a16:creationId xmlns:a16="http://schemas.microsoft.com/office/drawing/2014/main" id="{E95183C9-6E93-0CDB-0B80-75CC44A97233}"/>
                </a:ext>
              </a:extLst>
            </p:cNvPr>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98" name="Google Shape;198;p9">
              <a:extLst>
                <a:ext uri="{FF2B5EF4-FFF2-40B4-BE49-F238E27FC236}">
                  <a16:creationId xmlns:a16="http://schemas.microsoft.com/office/drawing/2014/main" id="{ABE3369C-8A5D-7C29-5D2E-C6CD6E9AD4BD}"/>
                </a:ext>
              </a:extLst>
            </p:cNvPr>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9" name="Google Shape;199;p9">
            <a:extLst>
              <a:ext uri="{FF2B5EF4-FFF2-40B4-BE49-F238E27FC236}">
                <a16:creationId xmlns:a16="http://schemas.microsoft.com/office/drawing/2014/main" id="{63EF752B-8987-9B39-AA36-D7C4487D11E9}"/>
              </a:ext>
            </a:extLst>
          </p:cNvPr>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00" name="Google Shape;200;p9">
            <a:extLst>
              <a:ext uri="{FF2B5EF4-FFF2-40B4-BE49-F238E27FC236}">
                <a16:creationId xmlns:a16="http://schemas.microsoft.com/office/drawing/2014/main" id="{35645924-5AE8-6A2C-31F4-F7809BE8DCA2}"/>
              </a:ext>
            </a:extLst>
          </p:cNvPr>
          <p:cNvGrpSpPr/>
          <p:nvPr/>
        </p:nvGrpSpPr>
        <p:grpSpPr>
          <a:xfrm rot="-420599">
            <a:off x="3682422" y="9493213"/>
            <a:ext cx="15092934" cy="1652778"/>
            <a:chOff x="-1524" y="-1524"/>
            <a:chExt cx="20123911" cy="2203704"/>
          </a:xfrm>
        </p:grpSpPr>
        <p:sp>
          <p:nvSpPr>
            <p:cNvPr id="201" name="Google Shape;201;p9">
              <a:extLst>
                <a:ext uri="{FF2B5EF4-FFF2-40B4-BE49-F238E27FC236}">
                  <a16:creationId xmlns:a16="http://schemas.microsoft.com/office/drawing/2014/main" id="{DB2BF8CC-7DAD-DEE5-6317-1BF0257D98FA}"/>
                </a:ext>
              </a:extLst>
            </p:cNvPr>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02" name="Google Shape;202;p9">
              <a:extLst>
                <a:ext uri="{FF2B5EF4-FFF2-40B4-BE49-F238E27FC236}">
                  <a16:creationId xmlns:a16="http://schemas.microsoft.com/office/drawing/2014/main" id="{97232328-F8E7-A2D5-2E54-4F06CE578676}"/>
                </a:ext>
              </a:extLst>
            </p:cNvPr>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3" name="Google Shape;203;p9">
            <a:extLst>
              <a:ext uri="{FF2B5EF4-FFF2-40B4-BE49-F238E27FC236}">
                <a16:creationId xmlns:a16="http://schemas.microsoft.com/office/drawing/2014/main" id="{30A49D47-D437-9D6F-6C29-7377E8079E79}"/>
              </a:ext>
            </a:extLst>
          </p:cNvPr>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04" name="Google Shape;204;p9">
            <a:extLst>
              <a:ext uri="{FF2B5EF4-FFF2-40B4-BE49-F238E27FC236}">
                <a16:creationId xmlns:a16="http://schemas.microsoft.com/office/drawing/2014/main" id="{AEC7010C-A30C-8E9A-E0D8-691EC1E578F7}"/>
              </a:ext>
            </a:extLst>
          </p:cNvPr>
          <p:cNvSpPr txBox="1"/>
          <p:nvPr/>
        </p:nvSpPr>
        <p:spPr>
          <a:xfrm>
            <a:off x="1745673" y="986730"/>
            <a:ext cx="15521003" cy="7578998"/>
          </a:xfrm>
          <a:prstGeom prst="rect">
            <a:avLst/>
          </a:prstGeom>
          <a:noFill/>
          <a:ln>
            <a:noFill/>
          </a:ln>
        </p:spPr>
        <p:txBody>
          <a:bodyPr spcFirstLastPara="1" wrap="square" lIns="0" tIns="0" rIns="0" bIns="0" anchor="t" anchorCtr="0">
            <a:spAutoFit/>
          </a:bodyPr>
          <a:lstStyle/>
          <a:p>
            <a:pPr marL="0" marR="0" lvl="0" indent="0" algn="just" rtl="0">
              <a:lnSpc>
                <a:spcPct val="170916"/>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a:p>
            <a:pPr xmlns:a="http://schemas.openxmlformats.org/drawingml/2006/main" marL="632688" lvl="1" indent="-316344" algn="just">
              <a:lnSpc>
                <a:spcPct val="170916"/>
              </a:lnSpc>
              <a:buSzPts val="2400"/>
              <a:buFont typeface="Arial"/>
              <a:buChar char="•"/>
            </a:pP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Los sentimientos de culpa después de comer se alivian a través de </a:t>
            </a:r>
            <a:r xmlns:a="http://schemas.openxmlformats.org/drawingml/2006/main">
              <a:rPr lang="e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conductas eliminatorias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como el ejercicio físico excesivo ( </a:t>
            </a:r>
            <a:r xmlns:a="http://schemas.openxmlformats.org/drawingml/2006/main">
              <a:rPr lang="es" sz="2400" b="0" i="0" u="none" strike="noStrike" cap="none" dirty="0" err="1">
                <a:solidFill>
                  <a:srgbClr val="000000"/>
                </a:solidFill>
                <a:latin typeface="Arial" panose="020B0604020202020204" pitchFamily="34" charset="0"/>
                <a:ea typeface="Calibri"/>
                <a:cs typeface="Arial" panose="020B0604020202020204" pitchFamily="34" charset="0"/>
                <a:sym typeface="Calibri"/>
              </a:rPr>
              <a:t>motorismo </a:t>
            </a:r>
            <a:r xmlns:a="http://schemas.openxmlformats.org/drawingml/2006/main">
              <a:rPr lang="e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el vómito autoinducido y el uso indebido de laxantes y/o diuréticos.</a:t>
            </a:r>
            <a:endParaRPr xmlns:a="http://schemas.openxmlformats.org/drawingml/2006/main" lang="en-US" sz="2400" dirty="0">
              <a:latin typeface="Arial" panose="020B0604020202020204" pitchFamily="34" charset="0"/>
              <a:cs typeface="Arial" panose="020B0604020202020204" pitchFamily="34" charset="0"/>
            </a:endParaRPr>
          </a:p>
          <a:p>
            <a:pPr marL="316344" marR="0" lvl="1" algn="just" rtl="0">
              <a:lnSpc>
                <a:spcPct val="170916"/>
              </a:lnSpc>
              <a:spcBef>
                <a:spcPts val="0"/>
              </a:spcBef>
              <a:spcAft>
                <a:spcPts val="0"/>
              </a:spcAft>
              <a:buClr>
                <a:srgbClr val="000000"/>
              </a:buClr>
              <a:buSzPts val="2400"/>
            </a:pPr>
            <a:endParaRPr lang="en-US" sz="2400" dirty="0">
              <a:latin typeface="Arial" panose="020B0604020202020204" pitchFamily="34" charset="0"/>
              <a:cs typeface="Arial" panose="020B0604020202020204" pitchFamily="34" charset="0"/>
              <a:sym typeface="Calibri"/>
            </a:endParaRPr>
          </a:p>
          <a:p>
            <a:pPr xmlns:a="http://schemas.openxmlformats.org/drawingml/2006/main" marL="632688" marR="0" lvl="1" indent="-316344" algn="just" rtl="0">
              <a:lnSpc>
                <a:spcPct val="170916"/>
              </a:lnSpc>
              <a:spcBef>
                <a:spcPts val="0"/>
              </a:spcBef>
              <a:spcAft>
                <a:spcPts val="0"/>
              </a:spcAft>
              <a:buClr>
                <a:srgbClr val="000000"/>
              </a:buClr>
              <a:buSzPts val="2400"/>
              <a:buFont typeface="Arial"/>
              <a:buChar char="•"/>
            </a:pPr>
            <a:r xmlns:a="http://schemas.openxmlformats.org/drawingml/2006/main">
              <a:rPr lang="es" sz="2400" dirty="0">
                <a:latin typeface="Arial" panose="020B0604020202020204" pitchFamily="34" charset="0"/>
                <a:cs typeface="Arial" panose="020B0604020202020204" pitchFamily="34" charset="0"/>
                <a:sym typeface="Calibri"/>
              </a:rPr>
              <a:t>La pérdida de peso extrema puede provocar un crecimiento deficiente y ciclos menstruales irregulares en las niñas.</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xmlns:a="http://schemas.openxmlformats.org/drawingml/2006/main" marL="632688" marR="0" lvl="1" indent="-316344" algn="just" rtl="0">
              <a:lnSpc>
                <a:spcPct val="170916"/>
              </a:lnSpc>
              <a:spcBef>
                <a:spcPts val="0"/>
              </a:spcBef>
              <a:spcAft>
                <a:spcPts val="0"/>
              </a:spcAft>
              <a:buClr>
                <a:srgbClr val="000000"/>
              </a:buClr>
              <a:buSzPts val="2400"/>
              <a:buFont typeface="Arial"/>
              <a:buChar char="•"/>
            </a:pPr>
            <a:r xmlns:a="http://schemas.openxmlformats.org/drawingml/2006/main">
              <a:rPr lang="es" sz="2400" dirty="0">
                <a:latin typeface="Arial" panose="020B0604020202020204" pitchFamily="34" charset="0"/>
                <a:cs typeface="Arial" panose="020B0604020202020204" pitchFamily="34" charset="0"/>
                <a:sym typeface="Calibri"/>
              </a:rPr>
              <a:t>Todos los síntomas tienden a empeorar con una mayor pérdida de peso y el deterioro de la salud física y mental.</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xmlns:a="http://schemas.openxmlformats.org/drawingml/2006/main" marL="632688" marR="0" lvl="1" indent="-316344" algn="just" rtl="0">
              <a:lnSpc>
                <a:spcPct val="170916"/>
              </a:lnSpc>
              <a:spcBef>
                <a:spcPts val="0"/>
              </a:spcBef>
              <a:spcAft>
                <a:spcPts val="0"/>
              </a:spcAft>
              <a:buClr>
                <a:srgbClr val="000000"/>
              </a:buClr>
              <a:buSzPts val="2400"/>
              <a:buFont typeface="Arial"/>
              <a:buChar char="•"/>
            </a:pPr>
            <a:r xmlns:a="http://schemas.openxmlformats.org/drawingml/2006/main">
              <a:rPr lang="es" sz="2400" i="1" dirty="0">
                <a:latin typeface="Arial" panose="020B0604020202020204" pitchFamily="34" charset="0"/>
                <a:cs typeface="Arial" panose="020B0604020202020204" pitchFamily="34" charset="0"/>
                <a:sym typeface="Calibri"/>
              </a:rPr>
              <a:t>El juicio negativo, la crítica y los conflictos familiares pueden contribuir al mantenimiento del trastorno.</a:t>
            </a:r>
            <a:endParaRPr xmlns:a="http://schemas.openxmlformats.org/drawingml/2006/main" sz="2400" i="1"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xmlns:a="http://schemas.openxmlformats.org/drawingml/2006/main" marL="632688" marR="0" lvl="1" indent="-316344" algn="just" rtl="0">
              <a:lnSpc>
                <a:spcPct val="170916"/>
              </a:lnSpc>
              <a:spcBef>
                <a:spcPts val="0"/>
              </a:spcBef>
              <a:spcAft>
                <a:spcPts val="0"/>
              </a:spcAft>
              <a:buClr>
                <a:srgbClr val="000000"/>
              </a:buClr>
              <a:buSzPts val="2400"/>
              <a:buFont typeface="Arial"/>
              <a:buChar char="•"/>
            </a:pPr>
            <a:r xmlns:a="http://schemas.openxmlformats.org/drawingml/2006/main">
              <a:rPr lang="es" sz="2400" dirty="0">
                <a:latin typeface="Arial" panose="020B0604020202020204" pitchFamily="34" charset="0"/>
                <a:cs typeface="Arial" panose="020B0604020202020204" pitchFamily="34" charset="0"/>
                <a:sym typeface="Calibri"/>
              </a:rPr>
              <a:t>Las personas con anorexia nerviosa (AN) no suelen reconocer su condición y evitan buscar ayuda. Si se vuelven crónicas, los síntomas pueden convertirse en parte de la identidad del individuo, especialmente si el trastorno se percibe como </a:t>
            </a:r>
            <a:r xmlns:a="http://schemas.openxmlformats.org/drawingml/2006/main">
              <a:rPr lang="es" sz="2400" b="1" dirty="0">
                <a:latin typeface="Arial" panose="020B0604020202020204" pitchFamily="34" charset="0"/>
                <a:cs typeface="Arial" panose="020B0604020202020204" pitchFamily="34" charset="0"/>
                <a:sym typeface="Calibri"/>
              </a:rPr>
              <a:t>egosintónico.</a:t>
            </a:r>
            <a:r xmlns:a="http://schemas.openxmlformats.org/drawingml/2006/main">
              <a:rPr lang="es" sz="2400" dirty="0">
                <a:latin typeface="Arial" panose="020B0604020202020204" pitchFamily="34" charset="0"/>
                <a:cs typeface="Arial" panose="020B0604020202020204" pitchFamily="34" charset="0"/>
                <a:sym typeface="Calibri"/>
              </a:rPr>
              <a:t> </a:t>
            </a:r>
            <a:endParaRPr xmlns:a="http://schemas.openxmlformats.org/drawingml/2006/main" sz="2400" dirty="0">
              <a:latin typeface="Arial" panose="020B0604020202020204" pitchFamily="34" charset="0"/>
              <a:cs typeface="Arial" panose="020B0604020202020204" pitchFamily="34" charset="0"/>
            </a:endParaRPr>
          </a:p>
        </p:txBody>
      </p:sp>
      <p:sp>
        <p:nvSpPr>
          <p:cNvPr id="2" name="Google Shape;191;p8">
            <a:extLst>
              <a:ext uri="{FF2B5EF4-FFF2-40B4-BE49-F238E27FC236}">
                <a16:creationId xmlns:a16="http://schemas.microsoft.com/office/drawing/2014/main" id="{69882634-DB70-95E2-975E-CAFD89637BD5}"/>
              </a:ext>
            </a:extLst>
          </p:cNvPr>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35625"/>
              </a:lnSpc>
              <a:spcBef>
                <a:spcPts val="0"/>
              </a:spcBef>
              <a:spcAft>
                <a:spcPts val="0"/>
              </a:spcAft>
              <a:buNone/>
            </a:pPr>
            <a:r xmlns:a="http://schemas.openxmlformats.org/drawingml/2006/main">
              <a:rPr lang="es" sz="5400" dirty="0">
                <a:solidFill>
                  <a:srgbClr val="E98E24"/>
                </a:solidFill>
                <a:sym typeface="Calibri"/>
              </a:rPr>
              <a:t>AN: complicaciones</a:t>
            </a:r>
            <a:endParaRPr xmlns:a="http://schemas.openxmlformats.org/drawingml/2006/main" lang="en-US" sz="5400" dirty="0">
              <a:solidFill>
                <a:srgbClr val="E98E24"/>
              </a:solidFill>
            </a:endParaRPr>
          </a:p>
        </p:txBody>
      </p:sp>
    </p:spTree>
    <p:extLst>
      <p:ext uri="{BB962C8B-B14F-4D97-AF65-F5344CB8AC3E}">
        <p14:creationId xmlns:p14="http://schemas.microsoft.com/office/powerpoint/2010/main" val="2876117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grpSp>
        <p:nvGrpSpPr>
          <p:cNvPr id="236" name="Google Shape;236;p12"/>
          <p:cNvGrpSpPr/>
          <p:nvPr/>
        </p:nvGrpSpPr>
        <p:grpSpPr>
          <a:xfrm>
            <a:off x="-1143" y="9134206"/>
            <a:ext cx="18312195" cy="1166241"/>
            <a:chOff x="-1524" y="-1524"/>
            <a:chExt cx="24416259" cy="1554988"/>
          </a:xfrm>
        </p:grpSpPr>
        <p:sp>
          <p:nvSpPr>
            <p:cNvPr id="237" name="Google Shape;237;p1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38" name="Google Shape;238;p1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9" name="Google Shape;239;p1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40" name="Google Shape;240;p12"/>
          <p:cNvGrpSpPr/>
          <p:nvPr/>
        </p:nvGrpSpPr>
        <p:grpSpPr>
          <a:xfrm rot="-420599">
            <a:off x="3682422" y="9493213"/>
            <a:ext cx="15092934" cy="1652778"/>
            <a:chOff x="-1524" y="-1524"/>
            <a:chExt cx="20123911" cy="2203704"/>
          </a:xfrm>
        </p:grpSpPr>
        <p:sp>
          <p:nvSpPr>
            <p:cNvPr id="241" name="Google Shape;241;p1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42" name="Google Shape;242;p1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3" name="Google Shape;243;p1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44" name="Google Shape;244;p12"/>
          <p:cNvSpPr txBox="1"/>
          <p:nvPr/>
        </p:nvSpPr>
        <p:spPr>
          <a:xfrm>
            <a:off x="2204573" y="1526090"/>
            <a:ext cx="15179274" cy="6786473"/>
          </a:xfrm>
          <a:prstGeom prst="rect">
            <a:avLst/>
          </a:prstGeom>
          <a:noFill/>
          <a:ln>
            <a:noFill/>
          </a:ln>
        </p:spPr>
        <p:txBody>
          <a:bodyPr spcFirstLastPara="1" wrap="square" lIns="0" tIns="0" rIns="0" bIns="0" anchor="t" anchorCtr="0">
            <a:spAutoFit/>
          </a:bodyPr>
          <a:lstStyle/>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Tendencia a esconder alimentos y evitar comidas con otras personas.</a:t>
            </a:r>
            <a:endParaRPr xmlns:a="http://schemas.openxmlformats.org/drawingml/2006/main" sz="2800" dirty="0">
              <a:latin typeface="Arial" panose="020B0604020202020204" pitchFamily="34" charset="0"/>
              <a:cs typeface="Arial" panose="020B0604020202020204" pitchFamily="34" charset="0"/>
            </a:endParaRP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Saltarse comidas </a:t>
            </a:r>
            <a:r xmlns:a="http://schemas.openxmlformats.org/drawingml/2006/main">
              <a:rPr lang="es" sz="2800" dirty="0">
                <a:latin typeface="Arial" panose="020B0604020202020204" pitchFamily="34" charset="0"/>
                <a:ea typeface="Calibri"/>
                <a:cs typeface="Arial" panose="020B0604020202020204" pitchFamily="34" charset="0"/>
                <a:sym typeface="Calibri"/>
              </a:rPr>
              <a:t>y/o </a:t>
            </a: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evitar grupos enteros de alimentos (por ejemplo, carbohidratos, grasas).</a:t>
            </a:r>
            <a:endParaRPr xmlns:a="http://schemas.openxmlformats.org/drawingml/2006/main" sz="2800" dirty="0">
              <a:latin typeface="Arial" panose="020B0604020202020204" pitchFamily="34" charset="0"/>
              <a:cs typeface="Arial" panose="020B0604020202020204" pitchFamily="34" charset="0"/>
            </a:endParaRP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800" dirty="0">
                <a:latin typeface="Arial" panose="020B0604020202020204" pitchFamily="34" charset="0"/>
                <a:ea typeface="Calibri"/>
                <a:cs typeface="Arial" panose="020B0604020202020204" pitchFamily="34" charset="0"/>
                <a:sym typeface="Calibri"/>
              </a:rPr>
              <a:t>S </a:t>
            </a: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permanecer mucho tiempo en el baño inmediatamente después de las comidas, actividad física excesiva.</a:t>
            </a:r>
            <a:endParaRPr xmlns:a="http://schemas.openxmlformats.org/drawingml/2006/main" sz="2800" dirty="0">
              <a:latin typeface="Arial" panose="020B0604020202020204" pitchFamily="34" charset="0"/>
              <a:cs typeface="Arial" panose="020B0604020202020204" pitchFamily="34" charset="0"/>
            </a:endParaRP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Pueden presentarse cambios emocionales y de comportamiento, incluidos cambios de humor y </a:t>
            </a:r>
            <a:r xmlns:a="http://schemas.openxmlformats.org/drawingml/2006/main">
              <a:rPr lang="es" sz="2800" b="1" i="0" u="none" strike="noStrike" cap="none" dirty="0">
                <a:solidFill>
                  <a:srgbClr val="000000"/>
                </a:solidFill>
                <a:latin typeface="Arial" panose="020B0604020202020204" pitchFamily="34" charset="0"/>
                <a:ea typeface="Calibri"/>
                <a:cs typeface="Arial" panose="020B0604020202020204" pitchFamily="34" charset="0"/>
                <a:sym typeface="Calibri"/>
              </a:rPr>
              <a:t>patrones de sueño alterados.</a:t>
            </a: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800" b="1" i="0" u="none" strike="noStrike" cap="none" dirty="0">
                <a:solidFill>
                  <a:srgbClr val="000000"/>
                </a:solidFill>
                <a:latin typeface="Arial" panose="020B0604020202020204" pitchFamily="34" charset="0"/>
                <a:ea typeface="Calibri"/>
                <a:cs typeface="Arial" panose="020B0604020202020204" pitchFamily="34" charset="0"/>
                <a:sym typeface="Calibri"/>
              </a:rPr>
              <a:t>Exceso de compromiso académico y deportivo: </a:t>
            </a: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intensa dedicación a la escuela y al deporte, a menudo con un rendimiento inicial preservado. </a:t>
            </a:r>
            <a:r xmlns:a="http://schemas.openxmlformats.org/drawingml/2006/main">
              <a:rPr lang="es" sz="2800" b="1" i="0" u="none" strike="noStrike" cap="none" dirty="0">
                <a:solidFill>
                  <a:srgbClr val="000000"/>
                </a:solidFill>
                <a:latin typeface="Arial" panose="020B0604020202020204" pitchFamily="34" charset="0"/>
                <a:ea typeface="Calibri"/>
                <a:cs typeface="Arial" panose="020B0604020202020204" pitchFamily="34" charset="0"/>
                <a:sym typeface="Calibri"/>
              </a:rPr>
              <a:t>Baja tolerancia al fracaso o a los reveses académicos. Deterioro </a:t>
            </a:r>
            <a:r xmlns:a="http://schemas.openxmlformats.org/drawingml/2006/main">
              <a:rPr lang="es" sz="2800" b="1" dirty="0">
                <a:latin typeface="Arial" panose="020B0604020202020204" pitchFamily="34" charset="0"/>
                <a:ea typeface="Calibri"/>
                <a:cs typeface="Arial" panose="020B0604020202020204" pitchFamily="34" charset="0"/>
                <a:sym typeface="Calibri"/>
              </a:rPr>
              <a:t>progresivo </a:t>
            </a:r>
            <a:r xmlns:a="http://schemas.openxmlformats.org/drawingml/2006/main">
              <a:rPr lang="es" sz="2800" b="1" i="0" u="none" strike="noStrike" cap="none" dirty="0">
                <a:solidFill>
                  <a:srgbClr val="000000"/>
                </a:solidFill>
                <a:latin typeface="Arial" panose="020B0604020202020204" pitchFamily="34" charset="0"/>
                <a:ea typeface="Calibri"/>
                <a:cs typeface="Arial" panose="020B0604020202020204" pitchFamily="34" charset="0"/>
                <a:sym typeface="Calibri"/>
              </a:rPr>
              <a:t>del rendimiento en las etapas finales.</a:t>
            </a:r>
            <a:endParaRPr xmlns:a="http://schemas.openxmlformats.org/drawingml/2006/main" lang="en-US" sz="2800" b="1" dirty="0">
              <a:latin typeface="Arial" panose="020B0604020202020204" pitchFamily="34" charset="0"/>
              <a:ea typeface="Calibri"/>
              <a:cs typeface="Arial" panose="020B0604020202020204" pitchFamily="34" charset="0"/>
            </a:endParaRP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es" sz="2800" b="1" i="0" u="none" strike="noStrike" cap="none" dirty="0">
                <a:solidFill>
                  <a:srgbClr val="000000"/>
                </a:solidFill>
                <a:latin typeface="Arial" panose="020B0604020202020204" pitchFamily="34" charset="0"/>
                <a:ea typeface="Calibri"/>
                <a:cs typeface="Arial" panose="020B0604020202020204" pitchFamily="34" charset="0"/>
                <a:sym typeface="Calibri"/>
              </a:rPr>
              <a:t>Problemas de hidratación: </a:t>
            </a:r>
            <a:r xmlns:a="http://schemas.openxmlformats.org/drawingml/2006/main">
              <a:rPr lang="es" sz="2800" b="0" i="0" u="none" strike="noStrike" cap="none" dirty="0">
                <a:solidFill>
                  <a:srgbClr val="000000"/>
                </a:solidFill>
                <a:latin typeface="Arial" panose="020B0604020202020204" pitchFamily="34" charset="0"/>
                <a:ea typeface="Calibri"/>
                <a:cs typeface="Arial" panose="020B0604020202020204" pitchFamily="34" charset="0"/>
                <a:sym typeface="Calibri"/>
              </a:rPr>
              <a:t>ingesta excesiva de agua o deshidratación intencional.</a:t>
            </a:r>
            <a:endParaRPr xmlns:a="http://schemas.openxmlformats.org/drawingml/2006/main" lang="en-US" sz="2800" dirty="0">
              <a:latin typeface="Arial" panose="020B0604020202020204" pitchFamily="34" charset="0"/>
              <a:ea typeface="Calibri"/>
              <a:cs typeface="Arial" panose="020B0604020202020204" pitchFamily="34" charset="0"/>
            </a:endParaRPr>
          </a:p>
        </p:txBody>
      </p:sp>
      <p:sp>
        <p:nvSpPr>
          <p:cNvPr id="245" name="Google Shape;245;p12"/>
          <p:cNvSpPr txBox="1"/>
          <p:nvPr/>
        </p:nvSpPr>
        <p:spPr>
          <a:xfrm>
            <a:off x="3092335" y="220342"/>
            <a:ext cx="11488189" cy="1238159"/>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8718"/>
              </a:lnSpc>
              <a:spcBef>
                <a:spcPts val="0"/>
              </a:spcBef>
              <a:spcAft>
                <a:spcPts val="0"/>
              </a:spcAft>
              <a:buNone/>
            </a:pPr>
            <a:r xmlns:a="http://schemas.openxmlformats.org/drawingml/2006/main">
              <a:rPr lang="es" sz="5400" dirty="0">
                <a:solidFill>
                  <a:srgbClr val="E98E24"/>
                </a:solidFill>
                <a:sym typeface="Calibri"/>
              </a:rPr>
              <a:t>Observaciones sospechosas</a:t>
            </a:r>
            <a:endParaRPr xmlns:a="http://schemas.openxmlformats.org/drawingml/2006/main" sz="5400" dirty="0">
              <a:solidFill>
                <a:srgbClr val="E98E24"/>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386</TotalTime>
  <Words>2332</Words>
  <Application>Microsoft Macintosh PowerPoint</Application>
  <PresentationFormat>Personalizzato</PresentationFormat>
  <Paragraphs>190</Paragraphs>
  <Slides>26</Slides>
  <Notes>26</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26</vt:i4>
      </vt:variant>
    </vt:vector>
  </HeadingPairs>
  <TitlesOfParts>
    <vt:vector size="31" baseType="lpstr">
      <vt:lpstr>Arial</vt:lpstr>
      <vt:lpstr>Arimo</vt:lpstr>
      <vt:lpstr>Calibri</vt:lpstr>
      <vt:lpstr>Wingdings</vt:lpstr>
      <vt:lpstr>Office Theme</vt:lpstr>
      <vt:lpstr>Presentazione standard di PowerPoint</vt:lpstr>
      <vt:lpstr>General information</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cp:lastModifiedBy>Fabiola Panvino</cp:lastModifiedBy>
  <cp:revision>16</cp:revision>
  <dcterms:created xsi:type="dcterms:W3CDTF">2006-08-16T00:00:00Z</dcterms:created>
  <dcterms:modified xsi:type="dcterms:W3CDTF">2025-10-02T07:22:22Z</dcterms:modified>
</cp:coreProperties>
</file>